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notesSlides/notesSlide1.xml" ContentType="application/vnd.openxmlformats-officedocument.presentationml.notesSlide+xml"/>
  <Override PartName="/ppt/notesSlides/_rels/notesSlide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media/image57.png" ContentType="image/png"/>
  <Override PartName="/ppt/media/image1.png" ContentType="image/png"/>
  <Override PartName="/ppt/media/image31.png" ContentType="image/png"/>
  <Override PartName="/ppt/media/image7.jpeg" ContentType="image/jpeg"/>
  <Override PartName="/ppt/media/image58.png" ContentType="image/png"/>
  <Override PartName="/ppt/media/image2.png" ContentType="image/png"/>
  <Override PartName="/ppt/media/image59.png" ContentType="image/png"/>
  <Override PartName="/ppt/media/image3.png" ContentType="image/png"/>
  <Override PartName="/ppt/media/image70.png" ContentType="image/png"/>
  <Override PartName="/ppt/media/image4.png" ContentType="image/png"/>
  <Override PartName="/ppt/media/image5.jpeg" ContentType="image/jpeg"/>
  <Override PartName="/ppt/media/image8.jpeg" ContentType="image/jpeg"/>
  <Override PartName="/ppt/media/image41.png" ContentType="image/png"/>
  <Override PartName="/ppt/media/image72.png" ContentType="image/png"/>
  <Override PartName="/ppt/media/image6.png" ContentType="image/png"/>
  <Override PartName="/ppt/media/image9.jpeg" ContentType="image/jpeg"/>
  <Override PartName="/ppt/media/image51.png" ContentType="image/png"/>
  <Override PartName="/ppt/media/image10.jpeg" ContentType="image/jpeg"/>
  <Override PartName="/ppt/media/image56.png" ContentType="image/png"/>
  <Override PartName="/ppt/media/image66.png" ContentType="image/png"/>
  <Override PartName="/ppt/media/image11.jpeg" ContentType="image/jpeg"/>
  <Override PartName="/ppt/media/image12.png" ContentType="image/png"/>
  <Override PartName="/ppt/media/image86.png" ContentType="image/png"/>
  <Override PartName="/ppt/media/image13.jpeg" ContentType="image/jpeg"/>
  <Override PartName="/ppt/media/image19.png" ContentType="image/png"/>
  <Override PartName="/ppt/media/image96.png" ContentType="image/png"/>
  <Override PartName="/ppt/media/image14.jpeg" ContentType="image/jpeg"/>
  <Override PartName="/ppt/media/image29.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media/image21.png" ContentType="image/png"/>
  <Override PartName="/ppt/media/image22.png" ContentType="image/png"/>
  <Override PartName="/ppt/media/media23.mp4" ContentType="video/mp4"/>
  <Override PartName="/ppt/media/image55.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2.png" ContentType="image/png"/>
  <Override PartName="/ppt/media/image43.png" ContentType="image/png"/>
  <Override PartName="/ppt/media/image49.jpeg" ContentType="image/jpe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50.png" ContentType="image/png"/>
  <Override PartName="/ppt/media/image52.png" ContentType="image/png"/>
  <Override PartName="/ppt/media/image53.png" ContentType="image/png"/>
  <Override PartName="/ppt/media/image54.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7.png" ContentType="image/png"/>
  <Override PartName="/ppt/media/image68.png" ContentType="image/png"/>
  <Override PartName="/ppt/media/image69.png" ContentType="image/png"/>
  <Override PartName="/ppt/media/image71.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7.png" ContentType="image/png"/>
  <Override PartName="/ppt/media/image98.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pt-BR" sz="1800" spc="-1" strike="noStrike">
                <a:solidFill>
                  <a:srgbClr val="000000"/>
                </a:solidFill>
                <a:latin typeface="Arial"/>
              </a:rPr>
              <a:t>Clique para mover o slide</a:t>
            </a:r>
            <a:endParaRPr b="0" lang="pt-BR" sz="1800" spc="-1" strike="noStrike">
              <a:solidFill>
                <a:srgbClr val="000000"/>
              </a:solidFill>
              <a:latin typeface="Arial"/>
            </a:endParaRPr>
          </a:p>
        </p:txBody>
      </p:sp>
      <p:sp>
        <p:nvSpPr>
          <p:cNvPr id="39" name="PlaceHolder 2"/>
          <p:cNvSpPr>
            <a:spLocks noGrp="1"/>
          </p:cNvSpPr>
          <p:nvPr>
            <p:ph type="body"/>
          </p:nvPr>
        </p:nvSpPr>
        <p:spPr>
          <a:xfrm>
            <a:off x="756000" y="5078520"/>
            <a:ext cx="6047640" cy="4811040"/>
          </a:xfrm>
          <a:prstGeom prst="rect">
            <a:avLst/>
          </a:prstGeom>
        </p:spPr>
        <p:txBody>
          <a:bodyPr lIns="0" rIns="0" tIns="0" bIns="0">
            <a:noAutofit/>
          </a:bodyPr>
          <a:p>
            <a:r>
              <a:rPr b="0" lang="pt-BR" sz="2000" spc="-1" strike="noStrike">
                <a:latin typeface="Arial"/>
              </a:rPr>
              <a:t>Clique para editar o formato de notas</a:t>
            </a:r>
            <a:endParaRPr b="0" lang="pt-BR" sz="2000" spc="-1" strike="noStrike">
              <a:latin typeface="Arial"/>
            </a:endParaRPr>
          </a:p>
        </p:txBody>
      </p:sp>
      <p:sp>
        <p:nvSpPr>
          <p:cNvPr id="40" name="PlaceHolder 3"/>
          <p:cNvSpPr>
            <a:spLocks noGrp="1"/>
          </p:cNvSpPr>
          <p:nvPr>
            <p:ph type="hdr"/>
          </p:nvPr>
        </p:nvSpPr>
        <p:spPr>
          <a:xfrm>
            <a:off x="0" y="0"/>
            <a:ext cx="3280680" cy="534240"/>
          </a:xfrm>
          <a:prstGeom prst="rect">
            <a:avLst/>
          </a:prstGeom>
        </p:spPr>
        <p:txBody>
          <a:bodyPr lIns="0" rIns="0" tIns="0" bIns="0">
            <a:noAutofit/>
          </a:bodyPr>
          <a:p>
            <a:r>
              <a:rPr b="0" lang="pt-BR" sz="1400" spc="-1" strike="noStrike">
                <a:latin typeface="Times New Roman"/>
              </a:rPr>
              <a:t>&lt;cabeçalho&gt;</a:t>
            </a:r>
            <a:endParaRPr b="0" lang="pt-BR" sz="1400" spc="-1" strike="noStrike">
              <a:latin typeface="Times New Roman"/>
            </a:endParaRPr>
          </a:p>
        </p:txBody>
      </p:sp>
      <p:sp>
        <p:nvSpPr>
          <p:cNvPr id="41" name="PlaceHolder 4"/>
          <p:cNvSpPr>
            <a:spLocks noGrp="1"/>
          </p:cNvSpPr>
          <p:nvPr>
            <p:ph type="dt"/>
          </p:nvPr>
        </p:nvSpPr>
        <p:spPr>
          <a:xfrm>
            <a:off x="4278960" y="0"/>
            <a:ext cx="3280680" cy="534240"/>
          </a:xfrm>
          <a:prstGeom prst="rect">
            <a:avLst/>
          </a:prstGeom>
        </p:spPr>
        <p:txBody>
          <a:bodyPr lIns="0" rIns="0" tIns="0" bIns="0">
            <a:noAutofit/>
          </a:bodyPr>
          <a:p>
            <a:pPr algn="r"/>
            <a:r>
              <a:rPr b="0" lang="pt-BR" sz="1400" spc="-1" strike="noStrike">
                <a:latin typeface="Times New Roman"/>
              </a:rPr>
              <a:t>&lt;data/hora&gt;</a:t>
            </a:r>
            <a:endParaRPr b="0" lang="pt-BR" sz="1400" spc="-1" strike="noStrike">
              <a:latin typeface="Times New Roman"/>
            </a:endParaRPr>
          </a:p>
        </p:txBody>
      </p:sp>
      <p:sp>
        <p:nvSpPr>
          <p:cNvPr id="42" name="PlaceHolder 5"/>
          <p:cNvSpPr>
            <a:spLocks noGrp="1"/>
          </p:cNvSpPr>
          <p:nvPr>
            <p:ph type="ftr"/>
          </p:nvPr>
        </p:nvSpPr>
        <p:spPr>
          <a:xfrm>
            <a:off x="0" y="10157400"/>
            <a:ext cx="3280680" cy="534240"/>
          </a:xfrm>
          <a:prstGeom prst="rect">
            <a:avLst/>
          </a:prstGeom>
        </p:spPr>
        <p:txBody>
          <a:bodyPr lIns="0" rIns="0" tIns="0" bIns="0" anchor="b">
            <a:noAutofit/>
          </a:bodyPr>
          <a:p>
            <a:r>
              <a:rPr b="0" lang="pt-BR" sz="1400" spc="-1" strike="noStrike">
                <a:latin typeface="Times New Roman"/>
              </a:rPr>
              <a:t>&lt;rodapé&gt;</a:t>
            </a:r>
            <a:endParaRPr b="0" lang="pt-BR" sz="1400" spc="-1" strike="noStrike">
              <a:latin typeface="Times New Roman"/>
            </a:endParaRPr>
          </a:p>
        </p:txBody>
      </p:sp>
      <p:sp>
        <p:nvSpPr>
          <p:cNvPr id="4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74916BEF-A7C2-47A0-9F3B-6899FB5604BA}" type="slidenum">
              <a:rPr b="0" lang="pt-BR" sz="1400" spc="-1" strike="noStrike">
                <a:latin typeface="Times New Roman"/>
              </a:rPr>
              <a:t>&lt;número&gt;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573120" y="1336680"/>
            <a:ext cx="6413040" cy="3607920"/>
          </a:xfrm>
          <a:prstGeom prst="rect">
            <a:avLst/>
          </a:prstGeom>
        </p:spPr>
      </p:sp>
      <p:sp>
        <p:nvSpPr>
          <p:cNvPr id="222" name="PlaceHolder 2"/>
          <p:cNvSpPr>
            <a:spLocks noGrp="1"/>
          </p:cNvSpPr>
          <p:nvPr>
            <p:ph type="body"/>
          </p:nvPr>
        </p:nvSpPr>
        <p:spPr>
          <a:xfrm>
            <a:off x="755640" y="5145120"/>
            <a:ext cx="6048000" cy="4209840"/>
          </a:xfrm>
          <a:prstGeom prst="rect">
            <a:avLst/>
          </a:prstGeom>
        </p:spPr>
        <p:txBody>
          <a:bodyPr>
            <a:noAutofit/>
          </a:bodyPr>
          <a:p>
            <a:endParaRPr b="0" lang="pt-BR" sz="2000" spc="-1" strike="noStrike">
              <a:latin typeface="Arial"/>
            </a:endParaRPr>
          </a:p>
        </p:txBody>
      </p:sp>
      <p:sp>
        <p:nvSpPr>
          <p:cNvPr id="223" name="Espaço Reservado para Número de Slide 3"/>
          <p:cNvSpPr txBox="1"/>
          <p:nvPr/>
        </p:nvSpPr>
        <p:spPr>
          <a:xfrm>
            <a:off x="4281480" y="10155240"/>
            <a:ext cx="3276360" cy="536040"/>
          </a:xfrm>
          <a:prstGeom prst="rect">
            <a:avLst/>
          </a:prstGeom>
          <a:noFill/>
          <a:ln w="0">
            <a:noFill/>
          </a:ln>
        </p:spPr>
        <p:txBody>
          <a:bodyPr anchor="b">
            <a:noAutofit/>
          </a:bodyPr>
          <a:p>
            <a:pPr algn="r">
              <a:lnSpc>
                <a:spcPct val="100000"/>
              </a:lnSpc>
            </a:pPr>
            <a:fld id="{0E94CEC6-ED43-4768-8F74-46959591C609}" type="slidenum">
              <a:rPr b="0" lang="pt-BR" sz="1200" spc="-1" strike="noStrike">
                <a:latin typeface="Times New Roman"/>
              </a:rPr>
              <a:t>&lt;número&gt;</a:t>
            </a:fld>
            <a:endParaRPr b="0" lang="pt-B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pt-BR" sz="1800" spc="-1" strike="noStrike">
              <a:solidFill>
                <a:srgbClr val="000000"/>
              </a:solidFill>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rIns="0" tIns="0" bIns="0">
            <a:normAutofit/>
          </a:bodyPr>
          <a:p>
            <a:endParaRPr b="0" lang="pt-BR"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pt-BR" sz="1800" spc="-1" strike="noStrike">
              <a:solidFill>
                <a:srgbClr val="000000"/>
              </a:solidFill>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29" name="PlaceHolder 4"/>
          <p:cNvSpPr>
            <a:spLocks noGrp="1"/>
          </p:cNvSpPr>
          <p:nvPr>
            <p:ph type="body"/>
          </p:nvPr>
        </p:nvSpPr>
        <p:spPr>
          <a:xfrm>
            <a:off x="504000" y="3044520"/>
            <a:ext cx="442692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30" name="PlaceHolder 5"/>
          <p:cNvSpPr>
            <a:spLocks noGrp="1"/>
          </p:cNvSpPr>
          <p:nvPr>
            <p:ph type="body"/>
          </p:nvPr>
        </p:nvSpPr>
        <p:spPr>
          <a:xfrm>
            <a:off x="5152680" y="3044520"/>
            <a:ext cx="4426920" cy="1568520"/>
          </a:xfrm>
          <a:prstGeom prst="rect">
            <a:avLst/>
          </a:prstGeom>
        </p:spPr>
        <p:txBody>
          <a:bodyPr lIns="0" rIns="0" tIns="0" bIns="0">
            <a:normAutofit/>
          </a:bodyPr>
          <a:p>
            <a:endParaRPr b="0" lang="pt-BR"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pt-BR" sz="1800" spc="-1" strike="noStrike">
              <a:solidFill>
                <a:srgbClr val="000000"/>
              </a:solidFill>
              <a:latin typeface="Arial"/>
            </a:endParaRPr>
          </a:p>
        </p:txBody>
      </p:sp>
      <p:sp>
        <p:nvSpPr>
          <p:cNvPr id="32" name="PlaceHolder 2"/>
          <p:cNvSpPr>
            <a:spLocks noGrp="1"/>
          </p:cNvSpPr>
          <p:nvPr>
            <p:ph type="body"/>
          </p:nvPr>
        </p:nvSpPr>
        <p:spPr>
          <a:xfrm>
            <a:off x="504000" y="1326600"/>
            <a:ext cx="292104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33" name="PlaceHolder 3"/>
          <p:cNvSpPr>
            <a:spLocks noGrp="1"/>
          </p:cNvSpPr>
          <p:nvPr>
            <p:ph type="body"/>
          </p:nvPr>
        </p:nvSpPr>
        <p:spPr>
          <a:xfrm>
            <a:off x="3571560" y="1326600"/>
            <a:ext cx="292104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34" name="PlaceHolder 4"/>
          <p:cNvSpPr>
            <a:spLocks noGrp="1"/>
          </p:cNvSpPr>
          <p:nvPr>
            <p:ph type="body"/>
          </p:nvPr>
        </p:nvSpPr>
        <p:spPr>
          <a:xfrm>
            <a:off x="6639120" y="1326600"/>
            <a:ext cx="292104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35" name="PlaceHolder 5"/>
          <p:cNvSpPr>
            <a:spLocks noGrp="1"/>
          </p:cNvSpPr>
          <p:nvPr>
            <p:ph type="body"/>
          </p:nvPr>
        </p:nvSpPr>
        <p:spPr>
          <a:xfrm>
            <a:off x="504000" y="3044520"/>
            <a:ext cx="292104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36" name="PlaceHolder 6"/>
          <p:cNvSpPr>
            <a:spLocks noGrp="1"/>
          </p:cNvSpPr>
          <p:nvPr>
            <p:ph type="body"/>
          </p:nvPr>
        </p:nvSpPr>
        <p:spPr>
          <a:xfrm>
            <a:off x="3571560" y="3044520"/>
            <a:ext cx="292104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37" name="PlaceHolder 7"/>
          <p:cNvSpPr>
            <a:spLocks noGrp="1"/>
          </p:cNvSpPr>
          <p:nvPr>
            <p:ph type="body"/>
          </p:nvPr>
        </p:nvSpPr>
        <p:spPr>
          <a:xfrm>
            <a:off x="6639120" y="3044520"/>
            <a:ext cx="2921040" cy="1568520"/>
          </a:xfrm>
          <a:prstGeom prst="rect">
            <a:avLst/>
          </a:prstGeom>
        </p:spPr>
        <p:txBody>
          <a:bodyPr lIns="0" rIns="0" tIns="0" bIns="0">
            <a:normAutofit/>
          </a:bodyPr>
          <a:p>
            <a:endParaRPr b="0" lang="pt-BR"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pt-BR" sz="1800" spc="-1" strike="noStrike">
              <a:solidFill>
                <a:srgbClr val="000000"/>
              </a:solidFill>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pt-BR" sz="1800" spc="-1" strike="noStrike">
              <a:solidFill>
                <a:srgbClr val="000000"/>
              </a:solidFill>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rIns="0" tIns="0" bIns="0">
            <a:normAutofit/>
          </a:bodyPr>
          <a:p>
            <a:endParaRPr b="0" lang="pt-BR"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pt-BR" sz="1800" spc="-1" strike="noStrike">
              <a:solidFill>
                <a:srgbClr val="000000"/>
              </a:solidFill>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rIns="0" tIns="0" bIns="0">
            <a:normAutofit/>
          </a:bodyPr>
          <a:p>
            <a:endParaRPr b="0" lang="pt-BR" sz="2800" spc="-1" strike="noStrike">
              <a:solidFill>
                <a:srgbClr val="000000"/>
              </a:solidFill>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rIns="0" tIns="0" bIns="0">
            <a:normAutofit/>
          </a:bodyPr>
          <a:p>
            <a:endParaRPr b="0" lang="pt-BR"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pt-BR"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pt-BR" sz="1800" spc="-1" strike="noStrike">
              <a:solidFill>
                <a:srgbClr val="000000"/>
              </a:solidFill>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13" name="PlaceHolder 3"/>
          <p:cNvSpPr>
            <a:spLocks noGrp="1"/>
          </p:cNvSpPr>
          <p:nvPr>
            <p:ph type="body"/>
          </p:nvPr>
        </p:nvSpPr>
        <p:spPr>
          <a:xfrm>
            <a:off x="5152680" y="1326600"/>
            <a:ext cx="4426920" cy="3288600"/>
          </a:xfrm>
          <a:prstGeom prst="rect">
            <a:avLst/>
          </a:prstGeom>
        </p:spPr>
        <p:txBody>
          <a:bodyPr lIns="0" rIns="0" tIns="0" bIns="0">
            <a:normAutofit/>
          </a:bodyPr>
          <a:p>
            <a:endParaRPr b="0" lang="pt-BR" sz="2800" spc="-1" strike="noStrike">
              <a:solidFill>
                <a:srgbClr val="000000"/>
              </a:solidFill>
              <a:latin typeface="Arial"/>
            </a:endParaRPr>
          </a:p>
        </p:txBody>
      </p:sp>
      <p:sp>
        <p:nvSpPr>
          <p:cNvPr id="14" name="PlaceHolder 4"/>
          <p:cNvSpPr>
            <a:spLocks noGrp="1"/>
          </p:cNvSpPr>
          <p:nvPr>
            <p:ph type="body"/>
          </p:nvPr>
        </p:nvSpPr>
        <p:spPr>
          <a:xfrm>
            <a:off x="504000" y="3044520"/>
            <a:ext cx="4426920" cy="1568520"/>
          </a:xfrm>
          <a:prstGeom prst="rect">
            <a:avLst/>
          </a:prstGeom>
        </p:spPr>
        <p:txBody>
          <a:bodyPr lIns="0" rIns="0" tIns="0" bIns="0">
            <a:normAutofit/>
          </a:bodyPr>
          <a:p>
            <a:endParaRPr b="0" lang="pt-BR"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pt-BR" sz="1800" spc="-1" strike="noStrike">
              <a:solidFill>
                <a:srgbClr val="000000"/>
              </a:solidFill>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rIns="0" tIns="0" bIns="0">
            <a:normAutofit/>
          </a:bodyPr>
          <a:p>
            <a:endParaRPr b="0" lang="pt-BR" sz="2800" spc="-1" strike="noStrike">
              <a:solidFill>
                <a:srgbClr val="000000"/>
              </a:solidFill>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rIns="0" tIns="0" bIns="0">
            <a:normAutofit/>
          </a:bodyPr>
          <a:p>
            <a:endParaRPr b="0" lang="pt-BR"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p:spPr>
        <p:txBody>
          <a:bodyPr lIns="0" rIns="0" tIns="0" bIns="0" anchor="ctr">
            <a:noAutofit/>
          </a:bodyPr>
          <a:p>
            <a:endParaRPr b="0" lang="pt-BR" sz="1800" spc="-1" strike="noStrike">
              <a:solidFill>
                <a:srgbClr val="000000"/>
              </a:solidFill>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rIns="0" tIns="0" bIns="0">
            <a:normAutofit/>
          </a:bodyPr>
          <a:p>
            <a:endParaRPr b="0" lang="pt-BR" sz="2800" spc="-1" strike="noStrike">
              <a:solidFill>
                <a:srgbClr val="000000"/>
              </a:solidFill>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rIns="0" tIns="0" bIns="0">
            <a:normAutofit/>
          </a:bodyPr>
          <a:p>
            <a:endParaRPr b="0" lang="pt-BR"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2000" cy="946440"/>
          </a:xfrm>
          <a:prstGeom prst="rect">
            <a:avLst/>
          </a:prstGeom>
        </p:spPr>
        <p:txBody>
          <a:bodyPr lIns="0" rIns="0" tIns="0" bIns="0" anchor="ctr">
            <a:noAutofit/>
          </a:bodyPr>
          <a:p>
            <a:r>
              <a:rPr b="0" lang="pt-BR" sz="1800" spc="-1" strike="noStrike">
                <a:solidFill>
                  <a:srgbClr val="000000"/>
                </a:solidFill>
                <a:latin typeface="Arial"/>
              </a:rPr>
              <a:t>Clique para editar o formato do texto do título</a:t>
            </a:r>
            <a:endParaRPr b="0" lang="pt-BR" sz="1800" spc="-1" strike="noStrike">
              <a:solidFill>
                <a:srgbClr val="000000"/>
              </a:solidFill>
              <a:latin typeface="Arial"/>
            </a:endParaRPr>
          </a:p>
        </p:txBody>
      </p:sp>
      <p:sp>
        <p:nvSpPr>
          <p:cNvPr id="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2800" spc="-1" strike="noStrike">
                <a:solidFill>
                  <a:srgbClr val="000000"/>
                </a:solidFill>
                <a:latin typeface="Arial"/>
              </a:rPr>
              <a:t>Clique para editar o formato do texto da estrutura de tópicos</a:t>
            </a:r>
            <a:endParaRPr b="0" lang="pt-BR"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2000" spc="-1" strike="noStrike">
                <a:solidFill>
                  <a:srgbClr val="000000"/>
                </a:solidFill>
                <a:latin typeface="Arial"/>
              </a:rPr>
              <a:t>2.º nível da estrutura de tópicos</a:t>
            </a:r>
            <a:endParaRPr b="0" lang="pt-BR"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800" spc="-1" strike="noStrike">
                <a:solidFill>
                  <a:srgbClr val="000000"/>
                </a:solidFill>
                <a:latin typeface="Arial"/>
              </a:rPr>
              <a:t>3.º nível da estrutura de tópicos</a:t>
            </a:r>
            <a:endParaRPr b="0" lang="pt-B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800" spc="-1" strike="noStrike">
                <a:solidFill>
                  <a:srgbClr val="000000"/>
                </a:solidFill>
                <a:latin typeface="Arial"/>
              </a:rPr>
              <a:t>4.º nível da estrutura de tópicos</a:t>
            </a:r>
            <a:endParaRPr b="0" lang="pt-B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jpe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hyperlink" Target="https://www.notaeletronica.com.br/painel/" TargetMode="External"/><Relationship Id="rId6" Type="http://schemas.openxmlformats.org/officeDocument/2006/relationships/image" Target="../media/image56.png"/><Relationship Id="rId7"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png"/><Relationship Id="rId8" Type="http://schemas.openxmlformats.org/officeDocument/2006/relationships/image" Target="../media/image13.jpeg"/><Relationship Id="rId9" Type="http://schemas.openxmlformats.org/officeDocument/2006/relationships/image" Target="../media/image14.jpeg"/><Relationship Id="rId10"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video" Target="../media/media23.mp4"/><Relationship Id="rId6" Type="http://schemas.microsoft.com/office/2007/relationships/media" Target="../media/media23.mp4"/><Relationship Id="rId7" Type="http://schemas.openxmlformats.org/officeDocument/2006/relationships/image" Target="../media/image24.png"/><Relationship Id="rId8"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0" y="26640"/>
            <a:ext cx="10077840" cy="5641200"/>
          </a:xfrm>
          <a:prstGeom prst="rect">
            <a:avLst/>
          </a:prstGeom>
          <a:blipFill rotWithShape="0">
            <a:blip r:embed="rId1"/>
            <a:stretch/>
          </a:blipFill>
          <a:ln w="0">
            <a:noFill/>
          </a:ln>
        </p:spPr>
        <p:style>
          <a:lnRef idx="0"/>
          <a:fillRef idx="0"/>
          <a:effectRef idx="0"/>
          <a:fontRef idx="minor"/>
        </p:style>
        <p:txBody>
          <a:bodyPr lIns="90000" rIns="90000" tIns="45000" bIns="45000" anchorCtr="1">
            <a:noAutofit/>
          </a:bodyPr>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p:txBody>
      </p:sp>
      <p:pic>
        <p:nvPicPr>
          <p:cNvPr id="45" name="Imagem 38" descr=""/>
          <p:cNvPicPr/>
          <p:nvPr/>
        </p:nvPicPr>
        <p:blipFill>
          <a:blip r:embed="rId2"/>
          <a:stretch/>
        </p:blipFill>
        <p:spPr>
          <a:xfrm>
            <a:off x="1376640" y="242640"/>
            <a:ext cx="7087320" cy="3976200"/>
          </a:xfrm>
          <a:prstGeom prst="rect">
            <a:avLst/>
          </a:prstGeom>
          <a:ln w="0">
            <a:noFill/>
          </a:ln>
        </p:spPr>
      </p:pic>
      <p:pic>
        <p:nvPicPr>
          <p:cNvPr id="46" name="Imagem 39" descr=""/>
          <p:cNvPicPr/>
          <p:nvPr/>
        </p:nvPicPr>
        <p:blipFill>
          <a:blip r:embed="rId3"/>
          <a:stretch/>
        </p:blipFill>
        <p:spPr>
          <a:xfrm>
            <a:off x="0" y="5110200"/>
            <a:ext cx="10077480" cy="5576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2183040" y="226080"/>
            <a:ext cx="7390440" cy="944280"/>
          </a:xfrm>
          <a:prstGeom prst="rect">
            <a:avLst/>
          </a:prstGeom>
          <a:noFill/>
          <a:ln w="0">
            <a:noFill/>
          </a:ln>
        </p:spPr>
        <p:style>
          <a:lnRef idx="0"/>
          <a:fillRef idx="0"/>
          <a:effectRef idx="0"/>
          <a:fontRef idx="minor"/>
        </p:style>
      </p:sp>
      <p:pic>
        <p:nvPicPr>
          <p:cNvPr id="125" name="Imagem 81" descr=""/>
          <p:cNvPicPr/>
          <p:nvPr/>
        </p:nvPicPr>
        <p:blipFill>
          <a:blip r:embed="rId1"/>
          <a:stretch/>
        </p:blipFill>
        <p:spPr>
          <a:xfrm>
            <a:off x="0" y="5147280"/>
            <a:ext cx="10077480" cy="520560"/>
          </a:xfrm>
          <a:prstGeom prst="rect">
            <a:avLst/>
          </a:prstGeom>
          <a:ln w="0">
            <a:noFill/>
          </a:ln>
        </p:spPr>
      </p:pic>
      <p:sp>
        <p:nvSpPr>
          <p:cNvPr id="126" name="CustomShape 2"/>
          <p:cNvSpPr/>
          <p:nvPr/>
        </p:nvSpPr>
        <p:spPr>
          <a:xfrm>
            <a:off x="369000" y="113400"/>
            <a:ext cx="2543400" cy="8301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5000" spc="-1" strike="noStrike">
                <a:solidFill>
                  <a:srgbClr val="002060"/>
                </a:solidFill>
                <a:latin typeface="Microsoft Himalaya"/>
                <a:ea typeface="DejaVu Sans"/>
              </a:rPr>
              <a:t>Sistemas </a:t>
            </a:r>
            <a:endParaRPr b="0" lang="pt-BR" sz="5000" spc="-1" strike="noStrike">
              <a:latin typeface="Arial"/>
            </a:endParaRPr>
          </a:p>
        </p:txBody>
      </p:sp>
      <p:pic>
        <p:nvPicPr>
          <p:cNvPr id="127" name="Imagem 4" descr=""/>
          <p:cNvPicPr/>
          <p:nvPr/>
        </p:nvPicPr>
        <p:blipFill>
          <a:blip r:embed="rId2"/>
          <a:stretch/>
        </p:blipFill>
        <p:spPr>
          <a:xfrm>
            <a:off x="1143000" y="943920"/>
            <a:ext cx="7484400" cy="4130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Imagem 2" descr=""/>
          <p:cNvPicPr/>
          <p:nvPr/>
        </p:nvPicPr>
        <p:blipFill>
          <a:blip r:embed="rId1"/>
          <a:stretch/>
        </p:blipFill>
        <p:spPr>
          <a:xfrm>
            <a:off x="1261080" y="398160"/>
            <a:ext cx="8412480" cy="4716360"/>
          </a:xfrm>
          <a:prstGeom prst="rect">
            <a:avLst/>
          </a:prstGeom>
          <a:ln w="0">
            <a:noFill/>
          </a:ln>
        </p:spPr>
      </p:pic>
      <p:sp>
        <p:nvSpPr>
          <p:cNvPr id="129" name="CustomShape 1"/>
          <p:cNvSpPr/>
          <p:nvPr/>
        </p:nvSpPr>
        <p:spPr>
          <a:xfrm>
            <a:off x="2183040" y="226080"/>
            <a:ext cx="7390440" cy="944280"/>
          </a:xfrm>
          <a:prstGeom prst="rect">
            <a:avLst/>
          </a:prstGeom>
          <a:noFill/>
          <a:ln w="0">
            <a:noFill/>
          </a:ln>
        </p:spPr>
        <p:style>
          <a:lnRef idx="0"/>
          <a:fillRef idx="0"/>
          <a:effectRef idx="0"/>
          <a:fontRef idx="minor"/>
        </p:style>
      </p:sp>
      <p:pic>
        <p:nvPicPr>
          <p:cNvPr id="130" name="Imagem 81" descr=""/>
          <p:cNvPicPr/>
          <p:nvPr/>
        </p:nvPicPr>
        <p:blipFill>
          <a:blip r:embed="rId2"/>
          <a:stretch/>
        </p:blipFill>
        <p:spPr>
          <a:xfrm>
            <a:off x="0" y="5147280"/>
            <a:ext cx="10077480" cy="520560"/>
          </a:xfrm>
          <a:prstGeom prst="rect">
            <a:avLst/>
          </a:prstGeom>
          <a:ln w="0">
            <a:noFill/>
          </a:ln>
        </p:spPr>
      </p:pic>
      <p:sp>
        <p:nvSpPr>
          <p:cNvPr id="131" name="CustomShape 2"/>
          <p:cNvSpPr/>
          <p:nvPr/>
        </p:nvSpPr>
        <p:spPr>
          <a:xfrm>
            <a:off x="212040" y="205920"/>
            <a:ext cx="3941280" cy="596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002060"/>
                </a:solidFill>
                <a:latin typeface="Microsoft Himalaya"/>
                <a:ea typeface="DejaVu Sans"/>
              </a:rPr>
              <a:t>Sistemas – Visão Suporte </a:t>
            </a:r>
            <a:endParaRPr b="0" lang="pt-BR" sz="4000" spc="-1" strike="noStrike">
              <a:latin typeface="Arial"/>
            </a:endParaRPr>
          </a:p>
        </p:txBody>
      </p:sp>
      <p:sp>
        <p:nvSpPr>
          <p:cNvPr id="132" name="Conector de Seta Reta 3"/>
          <p:cNvSpPr/>
          <p:nvPr/>
        </p:nvSpPr>
        <p:spPr>
          <a:xfrm flipV="1">
            <a:off x="3163680" y="3620160"/>
            <a:ext cx="678240" cy="1157400"/>
          </a:xfrm>
          <a:custGeom>
            <a:avLst/>
            <a:gdLst/>
            <a:ahLst/>
            <a:rect l="l" t="t" r="r" b="b"/>
            <a:pathLst>
              <a:path w="21600" h="21600">
                <a:moveTo>
                  <a:pt x="0" y="0"/>
                </a:moveTo>
                <a:lnTo>
                  <a:pt x="21600" y="21600"/>
                </a:lnTo>
              </a:path>
            </a:pathLst>
          </a:custGeom>
          <a:noFill/>
          <a:ln w="19050">
            <a:solidFill>
              <a:srgbClr val="e85642"/>
            </a:solidFill>
            <a:tailEnd len="med" type="triangle" w="me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Imagem 100" descr=""/>
          <p:cNvPicPr/>
          <p:nvPr/>
        </p:nvPicPr>
        <p:blipFill>
          <a:blip r:embed="rId1"/>
          <a:stretch/>
        </p:blipFill>
        <p:spPr>
          <a:xfrm>
            <a:off x="-13680" y="0"/>
            <a:ext cx="10077840" cy="5667840"/>
          </a:xfrm>
          <a:prstGeom prst="rect">
            <a:avLst/>
          </a:prstGeom>
          <a:ln w="0">
            <a:noFill/>
          </a:ln>
        </p:spPr>
      </p:pic>
      <p:sp>
        <p:nvSpPr>
          <p:cNvPr id="134" name="CustomShape 1"/>
          <p:cNvSpPr/>
          <p:nvPr/>
        </p:nvSpPr>
        <p:spPr>
          <a:xfrm>
            <a:off x="2183040" y="226080"/>
            <a:ext cx="7390440" cy="944280"/>
          </a:xfrm>
          <a:prstGeom prst="rect">
            <a:avLst/>
          </a:prstGeom>
          <a:noFill/>
          <a:ln w="0">
            <a:noFill/>
          </a:ln>
        </p:spPr>
        <p:style>
          <a:lnRef idx="0"/>
          <a:fillRef idx="0"/>
          <a:effectRef idx="0"/>
          <a:fontRef idx="minor"/>
        </p:style>
      </p:sp>
      <p:pic>
        <p:nvPicPr>
          <p:cNvPr id="135" name="Imagem 102" descr=""/>
          <p:cNvPicPr/>
          <p:nvPr/>
        </p:nvPicPr>
        <p:blipFill>
          <a:blip r:embed="rId2"/>
          <a:stretch/>
        </p:blipFill>
        <p:spPr>
          <a:xfrm>
            <a:off x="0" y="5147280"/>
            <a:ext cx="10077480" cy="520560"/>
          </a:xfrm>
          <a:prstGeom prst="rect">
            <a:avLst/>
          </a:prstGeom>
          <a:ln w="0">
            <a:noFill/>
          </a:ln>
        </p:spPr>
      </p:pic>
      <p:pic>
        <p:nvPicPr>
          <p:cNvPr id="136" name="Imagem 103" descr=""/>
          <p:cNvPicPr/>
          <p:nvPr/>
        </p:nvPicPr>
        <p:blipFill>
          <a:blip r:embed="rId3"/>
          <a:stretch/>
        </p:blipFill>
        <p:spPr>
          <a:xfrm>
            <a:off x="8757720" y="4373280"/>
            <a:ext cx="1249920" cy="700920"/>
          </a:xfrm>
          <a:prstGeom prst="rect">
            <a:avLst/>
          </a:prstGeom>
          <a:ln w="0">
            <a:noFill/>
          </a:ln>
        </p:spPr>
      </p:pic>
      <p:pic>
        <p:nvPicPr>
          <p:cNvPr id="137" name="Imagem 104" descr=""/>
          <p:cNvPicPr/>
          <p:nvPr/>
        </p:nvPicPr>
        <p:blipFill>
          <a:blip r:embed="rId4"/>
          <a:stretch/>
        </p:blipFill>
        <p:spPr>
          <a:xfrm>
            <a:off x="38520" y="42120"/>
            <a:ext cx="1751760" cy="1076400"/>
          </a:xfrm>
          <a:prstGeom prst="rect">
            <a:avLst/>
          </a:prstGeom>
          <a:ln w="0">
            <a:noFill/>
          </a:ln>
        </p:spPr>
      </p:pic>
      <p:sp>
        <p:nvSpPr>
          <p:cNvPr id="138" name="CustomShape 2"/>
          <p:cNvSpPr/>
          <p:nvPr/>
        </p:nvSpPr>
        <p:spPr>
          <a:xfrm>
            <a:off x="4110480" y="405000"/>
            <a:ext cx="1186200" cy="6019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Painel</a:t>
            </a:r>
            <a:endParaRPr b="0" lang="pt-BR" sz="4000" spc="-1" strike="noStrike">
              <a:latin typeface="Arial"/>
            </a:endParaRPr>
          </a:p>
        </p:txBody>
      </p:sp>
      <p:sp>
        <p:nvSpPr>
          <p:cNvPr id="139" name="CustomShape 3"/>
          <p:cNvSpPr/>
          <p:nvPr/>
        </p:nvSpPr>
        <p:spPr>
          <a:xfrm>
            <a:off x="230400" y="1225080"/>
            <a:ext cx="5475600" cy="8528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2000" spc="-1" strike="noStrike">
                <a:solidFill>
                  <a:srgbClr val="ffffff"/>
                </a:solidFill>
                <a:latin typeface="Microsoft Himalaya"/>
                <a:ea typeface="DejaVu Sans"/>
              </a:rPr>
              <a:t>Painel - </a:t>
            </a:r>
            <a:r>
              <a:rPr b="0" lang="pt-BR" sz="2000" spc="-1" strike="noStrike" u="sng">
                <a:solidFill>
                  <a:srgbClr val="0000ff"/>
                </a:solidFill>
                <a:uFillTx/>
                <a:latin typeface="Microsoft Himalaya"/>
                <a:ea typeface="DejaVu Sans"/>
                <a:hlinkClick r:id="rId5"/>
              </a:rPr>
              <a:t>https://www.notaeletronica.com.br/painel/</a:t>
            </a:r>
            <a:endParaRPr b="0" lang="pt-BR" sz="2000" spc="-1" strike="noStrike">
              <a:latin typeface="Arial"/>
            </a:endParaRPr>
          </a:p>
          <a:p>
            <a:pPr>
              <a:lnSpc>
                <a:spcPct val="100000"/>
              </a:lnSpc>
            </a:pPr>
            <a:r>
              <a:rPr b="0" lang="pt-BR" sz="2000" spc="-1" strike="noStrike">
                <a:solidFill>
                  <a:srgbClr val="ffffff"/>
                </a:solidFill>
                <a:latin typeface="Microsoft Himalaya"/>
                <a:ea typeface="DejaVu Sans"/>
              </a:rPr>
              <a:t>Esse link está disponível na internet para qualquer pessoa.</a:t>
            </a:r>
            <a:endParaRPr b="0" lang="pt-BR" sz="2000" spc="-1" strike="noStrike">
              <a:latin typeface="Arial"/>
            </a:endParaRPr>
          </a:p>
          <a:p>
            <a:pPr>
              <a:lnSpc>
                <a:spcPct val="100000"/>
              </a:lnSpc>
            </a:pPr>
            <a:endParaRPr b="0" lang="pt-BR" sz="2000" spc="-1" strike="noStrike">
              <a:latin typeface="Arial"/>
            </a:endParaRPr>
          </a:p>
        </p:txBody>
      </p:sp>
      <p:pic>
        <p:nvPicPr>
          <p:cNvPr id="140" name="Imagem 107" descr=""/>
          <p:cNvPicPr/>
          <p:nvPr/>
        </p:nvPicPr>
        <p:blipFill>
          <a:blip r:embed="rId6"/>
          <a:stretch/>
        </p:blipFill>
        <p:spPr>
          <a:xfrm>
            <a:off x="1093680" y="2327760"/>
            <a:ext cx="7437600" cy="2601000"/>
          </a:xfrm>
          <a:prstGeom prst="rect">
            <a:avLst/>
          </a:prstGeom>
          <a:ln w="0">
            <a:noFill/>
          </a:ln>
        </p:spPr>
      </p:pic>
      <p:sp>
        <p:nvSpPr>
          <p:cNvPr id="141" name="CustomShape 4"/>
          <p:cNvSpPr/>
          <p:nvPr/>
        </p:nvSpPr>
        <p:spPr>
          <a:xfrm>
            <a:off x="1362600" y="3052800"/>
            <a:ext cx="1946880" cy="7660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600" spc="-1" strike="noStrike">
                <a:solidFill>
                  <a:srgbClr val="ffffff"/>
                </a:solidFill>
                <a:latin typeface="Microsoft Himalaya"/>
                <a:ea typeface="DejaVu Sans"/>
              </a:rPr>
              <a:t>Onde é feito a contratação e emissão do boleto.</a:t>
            </a:r>
            <a:endParaRPr b="0" lang="pt-BR" sz="1600" spc="-1" strike="noStrike">
              <a:latin typeface="Arial"/>
            </a:endParaRPr>
          </a:p>
          <a:p>
            <a:pPr>
              <a:lnSpc>
                <a:spcPct val="100000"/>
              </a:lnSpc>
            </a:pPr>
            <a:endParaRPr b="0" lang="pt-BR" sz="1600" spc="-1" strike="noStrike">
              <a:latin typeface="Arial"/>
            </a:endParaRPr>
          </a:p>
        </p:txBody>
      </p:sp>
      <p:sp>
        <p:nvSpPr>
          <p:cNvPr id="142" name="CustomShape 5"/>
          <p:cNvSpPr/>
          <p:nvPr/>
        </p:nvSpPr>
        <p:spPr>
          <a:xfrm>
            <a:off x="3955320" y="2528640"/>
            <a:ext cx="1314360" cy="9540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600" spc="-1" strike="noStrike">
                <a:solidFill>
                  <a:srgbClr val="ffffff"/>
                </a:solidFill>
                <a:latin typeface="Microsoft Himalaya"/>
                <a:ea typeface="DejaVu Sans"/>
              </a:rPr>
              <a:t>Emissor de NFS-e</a:t>
            </a:r>
            <a:endParaRPr b="0" lang="pt-BR" sz="1600" spc="-1" strike="noStrike">
              <a:latin typeface="Arial"/>
            </a:endParaRPr>
          </a:p>
          <a:p>
            <a:pPr>
              <a:lnSpc>
                <a:spcPct val="100000"/>
              </a:lnSpc>
            </a:pPr>
            <a:r>
              <a:rPr b="0" lang="pt-BR" sz="1600" spc="-1" strike="noStrike">
                <a:solidFill>
                  <a:srgbClr val="ffffff"/>
                </a:solidFill>
                <a:latin typeface="Microsoft Himalaya"/>
                <a:ea typeface="DejaVu Sans"/>
              </a:rPr>
              <a:t>Utilizado por </a:t>
            </a:r>
            <a:endParaRPr b="0" lang="pt-BR" sz="1600" spc="-1" strike="noStrike">
              <a:latin typeface="Arial"/>
            </a:endParaRPr>
          </a:p>
          <a:p>
            <a:pPr>
              <a:lnSpc>
                <a:spcPct val="100000"/>
              </a:lnSpc>
            </a:pPr>
            <a:r>
              <a:rPr b="0" lang="pt-BR" sz="1600" spc="-1" strike="noStrike">
                <a:solidFill>
                  <a:srgbClr val="ffffff"/>
                </a:solidFill>
                <a:latin typeface="Microsoft Himalaya"/>
                <a:ea typeface="DejaVu Sans"/>
              </a:rPr>
              <a:t>município Portal.</a:t>
            </a:r>
            <a:endParaRPr b="0" lang="pt-BR" sz="1600" spc="-1" strike="noStrike">
              <a:latin typeface="Arial"/>
            </a:endParaRPr>
          </a:p>
          <a:p>
            <a:pPr>
              <a:lnSpc>
                <a:spcPct val="100000"/>
              </a:lnSpc>
            </a:pPr>
            <a:endParaRPr b="0" lang="pt-BR" sz="1600" spc="-1" strike="noStrike">
              <a:latin typeface="Arial"/>
            </a:endParaRPr>
          </a:p>
        </p:txBody>
      </p:sp>
      <p:sp>
        <p:nvSpPr>
          <p:cNvPr id="143" name="CustomShape 6"/>
          <p:cNvSpPr/>
          <p:nvPr/>
        </p:nvSpPr>
        <p:spPr>
          <a:xfrm>
            <a:off x="6404400" y="3453120"/>
            <a:ext cx="1559520" cy="876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600" spc="-1" strike="noStrike">
                <a:solidFill>
                  <a:srgbClr val="ffffff"/>
                </a:solidFill>
                <a:latin typeface="Microsoft Himalaya"/>
                <a:ea typeface="DejaVu Sans"/>
              </a:rPr>
              <a:t>Utilizado por todos os municípios para gerar os Fechamentos Mensais.</a:t>
            </a:r>
            <a:endParaRPr b="0" lang="pt-BR" sz="1600" spc="-1" strike="noStrike">
              <a:latin typeface="Arial"/>
            </a:endParaRPr>
          </a:p>
          <a:p>
            <a:pPr>
              <a:lnSpc>
                <a:spcPct val="100000"/>
              </a:lnSpc>
            </a:pPr>
            <a:endParaRPr b="0" lang="pt-BR" sz="1600" spc="-1" strike="noStrike">
              <a:latin typeface="Arial"/>
            </a:endParaRPr>
          </a:p>
        </p:txBody>
      </p:sp>
      <p:sp>
        <p:nvSpPr>
          <p:cNvPr id="144" name="Line 7"/>
          <p:cNvSpPr/>
          <p:nvPr/>
        </p:nvSpPr>
        <p:spPr>
          <a:xfrm flipH="1">
            <a:off x="8305200" y="1587240"/>
            <a:ext cx="101160" cy="853200"/>
          </a:xfrm>
          <a:prstGeom prst="line">
            <a:avLst/>
          </a:prstGeom>
          <a:ln w="0">
            <a:solidFill>
              <a:srgbClr val="00c462"/>
            </a:solidFill>
            <a:tailEnd len="med" type="triangle" w="med"/>
          </a:ln>
        </p:spPr>
        <p:style>
          <a:lnRef idx="0"/>
          <a:fillRef idx="0"/>
          <a:effectRef idx="0"/>
          <a:fontRef idx="minor"/>
        </p:style>
      </p:sp>
      <p:sp>
        <p:nvSpPr>
          <p:cNvPr id="145" name="CustomShape 8"/>
          <p:cNvSpPr/>
          <p:nvPr/>
        </p:nvSpPr>
        <p:spPr>
          <a:xfrm>
            <a:off x="7380360" y="1351440"/>
            <a:ext cx="2189520" cy="680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solidFill>
                  <a:srgbClr val="ffffff"/>
                </a:solidFill>
                <a:latin typeface="Microsoft Himalaya"/>
                <a:ea typeface="DejaVu Sans"/>
              </a:rPr>
              <a:t>Principais Manuais para o Contribuinte.</a:t>
            </a:r>
            <a:endParaRPr b="0" lang="pt-BR" sz="1800" spc="-1" strike="noStrike">
              <a:latin typeface="Arial"/>
            </a:endParaRPr>
          </a:p>
        </p:txBody>
      </p:sp>
      <p:sp>
        <p:nvSpPr>
          <p:cNvPr id="146" name="Line 9"/>
          <p:cNvSpPr/>
          <p:nvPr/>
        </p:nvSpPr>
        <p:spPr>
          <a:xfrm flipH="1">
            <a:off x="4632120" y="3211560"/>
            <a:ext cx="5040" cy="718560"/>
          </a:xfrm>
          <a:prstGeom prst="line">
            <a:avLst/>
          </a:prstGeom>
          <a:ln w="0">
            <a:solidFill>
              <a:srgbClr val="00c462"/>
            </a:solidFill>
            <a:tailEnd len="med" type="triangle" w="med"/>
          </a:ln>
        </p:spPr>
        <p:style>
          <a:lnRef idx="0"/>
          <a:fillRef idx="0"/>
          <a:effectRef idx="0"/>
          <a:fontRef idx="minor"/>
        </p:style>
      </p:sp>
      <p:sp>
        <p:nvSpPr>
          <p:cNvPr id="147" name="Line 10"/>
          <p:cNvSpPr/>
          <p:nvPr/>
        </p:nvSpPr>
        <p:spPr>
          <a:xfrm>
            <a:off x="2432880" y="3482640"/>
            <a:ext cx="1091880" cy="532800"/>
          </a:xfrm>
          <a:prstGeom prst="line">
            <a:avLst/>
          </a:prstGeom>
          <a:ln w="0">
            <a:solidFill>
              <a:srgbClr val="00c462"/>
            </a:solidFill>
            <a:tailEnd len="med" type="triangle" w="med"/>
          </a:ln>
        </p:spPr>
        <p:style>
          <a:lnRef idx="0"/>
          <a:fillRef idx="0"/>
          <a:effectRef idx="0"/>
          <a:fontRef idx="minor"/>
        </p:style>
      </p:sp>
      <p:sp>
        <p:nvSpPr>
          <p:cNvPr id="148" name="Line 11"/>
          <p:cNvSpPr/>
          <p:nvPr/>
        </p:nvSpPr>
        <p:spPr>
          <a:xfrm flipH="1">
            <a:off x="6105600" y="4136760"/>
            <a:ext cx="390960" cy="102960"/>
          </a:xfrm>
          <a:prstGeom prst="line">
            <a:avLst/>
          </a:prstGeom>
          <a:ln w="0">
            <a:solidFill>
              <a:srgbClr val="00c462"/>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Imagem 86" descr=""/>
          <p:cNvPicPr/>
          <p:nvPr/>
        </p:nvPicPr>
        <p:blipFill>
          <a:blip r:embed="rId1"/>
          <a:stretch/>
        </p:blipFill>
        <p:spPr>
          <a:xfrm>
            <a:off x="0" y="0"/>
            <a:ext cx="10077840" cy="5667840"/>
          </a:xfrm>
          <a:prstGeom prst="rect">
            <a:avLst/>
          </a:prstGeom>
          <a:ln w="0">
            <a:noFill/>
          </a:ln>
        </p:spPr>
      </p:pic>
      <p:sp>
        <p:nvSpPr>
          <p:cNvPr id="150" name="CustomShape 1"/>
          <p:cNvSpPr/>
          <p:nvPr/>
        </p:nvSpPr>
        <p:spPr>
          <a:xfrm>
            <a:off x="2183040" y="226080"/>
            <a:ext cx="7390440" cy="944280"/>
          </a:xfrm>
          <a:prstGeom prst="rect">
            <a:avLst/>
          </a:prstGeom>
          <a:noFill/>
          <a:ln w="0">
            <a:noFill/>
          </a:ln>
        </p:spPr>
        <p:style>
          <a:lnRef idx="0"/>
          <a:fillRef idx="0"/>
          <a:effectRef idx="0"/>
          <a:fontRef idx="minor"/>
        </p:style>
      </p:sp>
      <p:pic>
        <p:nvPicPr>
          <p:cNvPr id="151" name="Imagem 88" descr=""/>
          <p:cNvPicPr/>
          <p:nvPr/>
        </p:nvPicPr>
        <p:blipFill>
          <a:blip r:embed="rId2"/>
          <a:stretch/>
        </p:blipFill>
        <p:spPr>
          <a:xfrm>
            <a:off x="0" y="5147280"/>
            <a:ext cx="10077480" cy="520560"/>
          </a:xfrm>
          <a:prstGeom prst="rect">
            <a:avLst/>
          </a:prstGeom>
          <a:ln w="0">
            <a:noFill/>
          </a:ln>
        </p:spPr>
      </p:pic>
      <p:pic>
        <p:nvPicPr>
          <p:cNvPr id="152" name="Imagem 89" descr=""/>
          <p:cNvPicPr/>
          <p:nvPr/>
        </p:nvPicPr>
        <p:blipFill>
          <a:blip r:embed="rId3"/>
          <a:stretch/>
        </p:blipFill>
        <p:spPr>
          <a:xfrm>
            <a:off x="9099720" y="4565160"/>
            <a:ext cx="977760" cy="548280"/>
          </a:xfrm>
          <a:prstGeom prst="rect">
            <a:avLst/>
          </a:prstGeom>
          <a:ln w="0">
            <a:noFill/>
          </a:ln>
        </p:spPr>
      </p:pic>
      <p:pic>
        <p:nvPicPr>
          <p:cNvPr id="153" name="Imagem 90" descr=""/>
          <p:cNvPicPr/>
          <p:nvPr/>
        </p:nvPicPr>
        <p:blipFill>
          <a:blip r:embed="rId4"/>
          <a:stretch/>
        </p:blipFill>
        <p:spPr>
          <a:xfrm>
            <a:off x="38520" y="42120"/>
            <a:ext cx="1751760" cy="1076400"/>
          </a:xfrm>
          <a:prstGeom prst="rect">
            <a:avLst/>
          </a:prstGeom>
          <a:ln w="0">
            <a:noFill/>
          </a:ln>
        </p:spPr>
      </p:pic>
      <p:sp>
        <p:nvSpPr>
          <p:cNvPr id="154" name="CustomShape 2"/>
          <p:cNvSpPr/>
          <p:nvPr/>
        </p:nvSpPr>
        <p:spPr>
          <a:xfrm>
            <a:off x="4110480" y="227520"/>
            <a:ext cx="1909080" cy="6570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O que é … ?</a:t>
            </a:r>
            <a:endParaRPr b="0" lang="pt-BR" sz="4000" spc="-1" strike="noStrike">
              <a:latin typeface="Arial"/>
            </a:endParaRPr>
          </a:p>
        </p:txBody>
      </p:sp>
      <p:sp>
        <p:nvSpPr>
          <p:cNvPr id="155" name="CustomShape 3"/>
          <p:cNvSpPr/>
          <p:nvPr/>
        </p:nvSpPr>
        <p:spPr>
          <a:xfrm>
            <a:off x="102240" y="990720"/>
            <a:ext cx="9925200" cy="4001400"/>
          </a:xfrm>
          <a:prstGeom prst="rect">
            <a:avLst/>
          </a:prstGeom>
          <a:noFill/>
          <a:ln w="0">
            <a:noFill/>
          </a:ln>
        </p:spPr>
        <p:style>
          <a:lnRef idx="0"/>
          <a:fillRef idx="0"/>
          <a:effectRef idx="0"/>
          <a:fontRef idx="minor"/>
        </p:style>
        <p:txBody>
          <a:bodyPr lIns="90000" rIns="90000" tIns="45000" bIns="45000">
            <a:noAutofit/>
          </a:bodyPr>
          <a:p>
            <a:pPr marL="285840" indent="-285480">
              <a:lnSpc>
                <a:spcPct val="100000"/>
              </a:lnSpc>
              <a:buClr>
                <a:srgbClr val="ffffff"/>
              </a:buClr>
              <a:buFont typeface="Wingdings" charset="2"/>
              <a:buChar char=""/>
            </a:pPr>
            <a:r>
              <a:rPr b="1" i="1" lang="pt-BR" sz="1600" spc="-1" strike="noStrike">
                <a:solidFill>
                  <a:srgbClr val="ffffff"/>
                </a:solidFill>
                <a:latin typeface="Microsoft Himalaya"/>
                <a:ea typeface="DejaVu Sans"/>
              </a:rPr>
              <a:t>Contribuinte</a:t>
            </a:r>
            <a:r>
              <a:rPr b="0" lang="pt-BR" sz="1600" spc="-1" strike="noStrike">
                <a:solidFill>
                  <a:srgbClr val="ffffff"/>
                </a:solidFill>
                <a:latin typeface="Microsoft Himalaya"/>
                <a:ea typeface="DejaVu Sans"/>
              </a:rPr>
              <a:t> : é o sujeito passivo de uma obrigação tributária. Em outros termos, é aquele que se sujeita, por previsão legal, ao pagamento de tributos ao fisco.</a:t>
            </a:r>
            <a:endParaRPr b="0" lang="pt-BR" sz="1600" spc="-1" strike="noStrike">
              <a:latin typeface="Arial"/>
            </a:endParaRPr>
          </a:p>
          <a:p>
            <a:pPr>
              <a:lnSpc>
                <a:spcPct val="100000"/>
              </a:lnSpc>
            </a:pPr>
            <a:endParaRPr b="0" lang="pt-BR" sz="1600" spc="-1" strike="noStrike">
              <a:latin typeface="Arial"/>
            </a:endParaRPr>
          </a:p>
          <a:p>
            <a:pPr marL="285840" indent="-285480">
              <a:lnSpc>
                <a:spcPct val="100000"/>
              </a:lnSpc>
              <a:buClr>
                <a:srgbClr val="ffffff"/>
              </a:buClr>
              <a:buFont typeface="Wingdings" charset="2"/>
              <a:buChar char=""/>
            </a:pPr>
            <a:r>
              <a:rPr b="1" i="1" lang="pt-BR" sz="1600" spc="-1" strike="noStrike">
                <a:solidFill>
                  <a:srgbClr val="ffffff"/>
                </a:solidFill>
                <a:latin typeface="Microsoft Himalaya"/>
                <a:ea typeface="DejaVu Sans"/>
              </a:rPr>
              <a:t>Tomador:</a:t>
            </a:r>
            <a:r>
              <a:rPr b="0" lang="pt-BR" sz="1600" spc="-1" strike="noStrike">
                <a:solidFill>
                  <a:srgbClr val="ffffff"/>
                </a:solidFill>
                <a:latin typeface="Microsoft Himalaya"/>
                <a:ea typeface="DejaVu Sans"/>
              </a:rPr>
              <a:t> É a relação criada entre uma empresa que presta o serviço (prestadora) e outra que utiliza os serviços desta empresa (tomadora).</a:t>
            </a:r>
            <a:endParaRPr b="0" lang="pt-BR" sz="1600" spc="-1" strike="noStrike">
              <a:latin typeface="Arial"/>
            </a:endParaRPr>
          </a:p>
          <a:p>
            <a:pPr>
              <a:lnSpc>
                <a:spcPct val="100000"/>
              </a:lnSpc>
            </a:pPr>
            <a:endParaRPr b="0" lang="pt-BR" sz="1600" spc="-1" strike="noStrike">
              <a:latin typeface="Arial"/>
            </a:endParaRPr>
          </a:p>
          <a:p>
            <a:pPr marL="343080" indent="-342720">
              <a:lnSpc>
                <a:spcPct val="100000"/>
              </a:lnSpc>
              <a:buClr>
                <a:srgbClr val="ffffff"/>
              </a:buClr>
              <a:buFont typeface="Wingdings" charset="2"/>
              <a:buChar char=""/>
            </a:pPr>
            <a:r>
              <a:rPr b="1" i="1" lang="pt-BR" sz="1600" spc="-1" strike="noStrike">
                <a:solidFill>
                  <a:srgbClr val="ffffff"/>
                </a:solidFill>
                <a:latin typeface="Microsoft Himalaya"/>
                <a:ea typeface="DejaVu Sans"/>
              </a:rPr>
              <a:t>NFS-e:</a:t>
            </a:r>
            <a:r>
              <a:rPr b="0" lang="pt-BR" sz="1600" spc="-1" strike="noStrike">
                <a:solidFill>
                  <a:srgbClr val="ffffff"/>
                </a:solidFill>
                <a:latin typeface="Microsoft Himalaya"/>
                <a:ea typeface="DejaVu Sans"/>
              </a:rPr>
              <a:t> Nota Fiscal de Serviços Eletrônica, é um documento de existência digital, gerado e armazenado eletronicamente em Ambiente Nacional pela RFB (Receita Federal do Brasil), pela prefeitura ou por outra entidade conveniada, para documentar as operações de prestação de serviços.</a:t>
            </a:r>
            <a:endParaRPr b="0" lang="pt-BR" sz="1600" spc="-1" strike="noStrike">
              <a:latin typeface="Arial"/>
            </a:endParaRPr>
          </a:p>
          <a:p>
            <a:pPr>
              <a:lnSpc>
                <a:spcPct val="100000"/>
              </a:lnSpc>
            </a:pPr>
            <a:endParaRPr b="0" lang="pt-BR" sz="1600" spc="-1" strike="noStrike">
              <a:latin typeface="Arial"/>
            </a:endParaRPr>
          </a:p>
          <a:p>
            <a:pPr marL="285840" indent="-285480">
              <a:lnSpc>
                <a:spcPct val="100000"/>
              </a:lnSpc>
              <a:buClr>
                <a:srgbClr val="ffffff"/>
              </a:buClr>
              <a:buFont typeface="Wingdings" charset="2"/>
              <a:buChar char=""/>
            </a:pPr>
            <a:r>
              <a:rPr b="1" i="1" lang="pt-BR" sz="1600" spc="-1" strike="noStrike">
                <a:solidFill>
                  <a:srgbClr val="ffffff"/>
                </a:solidFill>
                <a:latin typeface="Microsoft Himalaya"/>
                <a:ea typeface="DejaVu Sans"/>
              </a:rPr>
              <a:t>ISSQN: </a:t>
            </a:r>
            <a:r>
              <a:rPr b="0" lang="pt-BR" sz="1600" spc="-1" strike="noStrike">
                <a:solidFill>
                  <a:srgbClr val="ffffff"/>
                </a:solidFill>
                <a:latin typeface="Microsoft Himalaya"/>
                <a:ea typeface="DejaVu Sans"/>
              </a:rPr>
              <a:t>é o Imposto sobre serviços de qualquer natureza, também chamado de ISS. Trata-se de um tributo brasileiro instituído e/ou modificado pelos municípios de todo território nacional (Art. 156, III, Constituição Federal). Sempre que houver a prestação de um serviço para uma pessoa ou empresa, deveria ocorrer a emissão de uma NFS-e, exemplo, salão de beleza, jardinagem, lava-jato...</a:t>
            </a:r>
            <a:endParaRPr b="0" lang="pt-BR" sz="1600" spc="-1" strike="noStrike">
              <a:latin typeface="Arial"/>
            </a:endParaRPr>
          </a:p>
          <a:p>
            <a:pPr>
              <a:lnSpc>
                <a:spcPct val="100000"/>
              </a:lnSpc>
            </a:pPr>
            <a:endParaRPr b="0" lang="pt-BR" sz="1600" spc="-1" strike="noStrike">
              <a:latin typeface="Arial"/>
            </a:endParaRPr>
          </a:p>
          <a:p>
            <a:pPr marL="285840" indent="-285480">
              <a:lnSpc>
                <a:spcPct val="100000"/>
              </a:lnSpc>
              <a:buClr>
                <a:srgbClr val="ffffff"/>
              </a:buClr>
              <a:buFont typeface="Wingdings" charset="2"/>
              <a:buChar char=""/>
            </a:pPr>
            <a:r>
              <a:rPr b="1" i="1" lang="pt-BR" sz="1600" spc="-1" strike="noStrike">
                <a:solidFill>
                  <a:srgbClr val="ffffff"/>
                </a:solidFill>
                <a:latin typeface="Microsoft Himalaya"/>
                <a:ea typeface="DejaVu Sans"/>
              </a:rPr>
              <a:t>Competência:</a:t>
            </a:r>
            <a:r>
              <a:rPr b="0" lang="pt-BR" sz="1600" spc="-1" strike="noStrike">
                <a:solidFill>
                  <a:srgbClr val="ffffff"/>
                </a:solidFill>
                <a:latin typeface="Microsoft Himalaya"/>
                <a:ea typeface="DejaVu Sans"/>
              </a:rPr>
              <a:t> período de apuração.</a:t>
            </a:r>
            <a:endParaRPr b="0" lang="pt-BR" sz="1600" spc="-1" strike="noStrike">
              <a:latin typeface="Arial"/>
            </a:endParaRPr>
          </a:p>
          <a:p>
            <a:pPr>
              <a:lnSpc>
                <a:spcPct val="100000"/>
              </a:lnSpc>
            </a:pPr>
            <a:endParaRPr b="0" lang="pt-BR" sz="1600" spc="-1" strike="noStrike">
              <a:latin typeface="Arial"/>
            </a:endParaRPr>
          </a:p>
          <a:p>
            <a:pPr marL="285840" indent="-285480">
              <a:lnSpc>
                <a:spcPct val="100000"/>
              </a:lnSpc>
              <a:buClr>
                <a:srgbClr val="ffffff"/>
              </a:buClr>
              <a:buFont typeface="Wingdings" charset="2"/>
              <a:buChar char=""/>
            </a:pPr>
            <a:r>
              <a:rPr b="1" i="1" lang="pt-BR" sz="1600" spc="-1" strike="noStrike">
                <a:solidFill>
                  <a:srgbClr val="ffffff"/>
                </a:solidFill>
                <a:latin typeface="Microsoft Himalaya"/>
                <a:ea typeface="DejaVu Sans"/>
              </a:rPr>
              <a:t>Guia de Recolhimento:</a:t>
            </a:r>
            <a:r>
              <a:rPr b="0" lang="pt-BR" sz="1600" spc="-1" strike="noStrike">
                <a:solidFill>
                  <a:srgbClr val="ffffff"/>
                </a:solidFill>
                <a:latin typeface="Microsoft Himalaya"/>
                <a:ea typeface="DejaVu Sans"/>
              </a:rPr>
              <a:t> é um documento que informa o imposto total calculado na competência para o contribuinte efetuar o pagamento. É possível gerar a guia em relação a serviços prestados e / ou contratados;</a:t>
            </a:r>
            <a:endParaRPr b="0" lang="pt-BR" sz="1600" spc="-1" strike="noStrike">
              <a:latin typeface="Arial"/>
            </a:endParaRPr>
          </a:p>
          <a:p>
            <a:pPr>
              <a:lnSpc>
                <a:spcPct val="100000"/>
              </a:lnSpc>
            </a:pPr>
            <a:endParaRPr b="0" lang="pt-BR" sz="1600" spc="-1" strike="noStrike">
              <a:latin typeface="Arial"/>
            </a:endParaRPr>
          </a:p>
          <a:p>
            <a:pPr marL="285840" indent="-285480">
              <a:lnSpc>
                <a:spcPct val="100000"/>
              </a:lnSpc>
              <a:buClr>
                <a:srgbClr val="ffffff"/>
              </a:buClr>
              <a:buFont typeface="Wingdings" charset="2"/>
              <a:buChar char=""/>
            </a:pPr>
            <a:r>
              <a:rPr b="1" i="1" lang="pt-BR" sz="1600" spc="-1" strike="noStrike">
                <a:solidFill>
                  <a:srgbClr val="ffffff"/>
                </a:solidFill>
                <a:latin typeface="Microsoft Himalaya"/>
                <a:ea typeface="DejaVu Sans"/>
              </a:rPr>
              <a:t>Fechamento Mensal:</a:t>
            </a:r>
            <a:r>
              <a:rPr b="0" lang="pt-BR" sz="1600" spc="-1" strike="noStrike">
                <a:solidFill>
                  <a:srgbClr val="ffffff"/>
                </a:solidFill>
                <a:latin typeface="Microsoft Himalaya"/>
                <a:ea typeface="DejaVu Sans"/>
              </a:rPr>
              <a:t> é quando ocorre a geração da guia de recolhimento de uma determinada competência.</a:t>
            </a:r>
            <a:endParaRPr b="0" lang="pt-BR" sz="1600" spc="-1" strike="noStrike">
              <a:latin typeface="Arial"/>
            </a:endParaRPr>
          </a:p>
          <a:p>
            <a:pPr>
              <a:lnSpc>
                <a:spcPct val="100000"/>
              </a:lnSpc>
            </a:pPr>
            <a:endParaRPr b="0" lang="pt-BR" sz="1600" spc="-1" strike="noStrike">
              <a:latin typeface="Arial"/>
            </a:endParaRPr>
          </a:p>
          <a:p>
            <a:pPr>
              <a:lnSpc>
                <a:spcPct val="100000"/>
              </a:lnSpc>
            </a:pPr>
            <a:endParaRPr b="0" lang="pt-BR" sz="1600" spc="-1" strike="noStrike">
              <a:latin typeface="Arial"/>
            </a:endParaRPr>
          </a:p>
        </p:txBody>
      </p:sp>
      <p:sp>
        <p:nvSpPr>
          <p:cNvPr id="156" name="Line 4"/>
          <p:cNvSpPr/>
          <p:nvPr/>
        </p:nvSpPr>
        <p:spPr>
          <a:xfrm>
            <a:off x="-1058400" y="1532520"/>
            <a:ext cx="347760" cy="0"/>
          </a:xfrm>
          <a:prstGeom prst="line">
            <a:avLst/>
          </a:prstGeom>
          <a:ln w="0">
            <a:solidFill>
              <a:srgbClr val="00c462"/>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Imagem 86" descr=""/>
          <p:cNvPicPr/>
          <p:nvPr/>
        </p:nvPicPr>
        <p:blipFill>
          <a:blip r:embed="rId1"/>
          <a:stretch/>
        </p:blipFill>
        <p:spPr>
          <a:xfrm>
            <a:off x="0" y="0"/>
            <a:ext cx="10077840" cy="5667840"/>
          </a:xfrm>
          <a:prstGeom prst="rect">
            <a:avLst/>
          </a:prstGeom>
          <a:ln w="0">
            <a:noFill/>
          </a:ln>
        </p:spPr>
      </p:pic>
      <p:sp>
        <p:nvSpPr>
          <p:cNvPr id="158" name="CustomShape 1"/>
          <p:cNvSpPr/>
          <p:nvPr/>
        </p:nvSpPr>
        <p:spPr>
          <a:xfrm>
            <a:off x="2183040" y="226080"/>
            <a:ext cx="7390440" cy="944280"/>
          </a:xfrm>
          <a:prstGeom prst="rect">
            <a:avLst/>
          </a:prstGeom>
          <a:noFill/>
          <a:ln w="0">
            <a:noFill/>
          </a:ln>
        </p:spPr>
        <p:style>
          <a:lnRef idx="0"/>
          <a:fillRef idx="0"/>
          <a:effectRef idx="0"/>
          <a:fontRef idx="minor"/>
        </p:style>
      </p:sp>
      <p:pic>
        <p:nvPicPr>
          <p:cNvPr id="159" name="Imagem 88" descr=""/>
          <p:cNvPicPr/>
          <p:nvPr/>
        </p:nvPicPr>
        <p:blipFill>
          <a:blip r:embed="rId2"/>
          <a:stretch/>
        </p:blipFill>
        <p:spPr>
          <a:xfrm>
            <a:off x="0" y="5147280"/>
            <a:ext cx="10077480" cy="520560"/>
          </a:xfrm>
          <a:prstGeom prst="rect">
            <a:avLst/>
          </a:prstGeom>
          <a:ln w="0">
            <a:noFill/>
          </a:ln>
        </p:spPr>
      </p:pic>
      <p:pic>
        <p:nvPicPr>
          <p:cNvPr id="160" name="Imagem 89" descr=""/>
          <p:cNvPicPr/>
          <p:nvPr/>
        </p:nvPicPr>
        <p:blipFill>
          <a:blip r:embed="rId3"/>
          <a:stretch/>
        </p:blipFill>
        <p:spPr>
          <a:xfrm>
            <a:off x="9099720" y="4565160"/>
            <a:ext cx="977760" cy="548280"/>
          </a:xfrm>
          <a:prstGeom prst="rect">
            <a:avLst/>
          </a:prstGeom>
          <a:ln w="0">
            <a:noFill/>
          </a:ln>
        </p:spPr>
      </p:pic>
      <p:pic>
        <p:nvPicPr>
          <p:cNvPr id="161" name="Imagem 90" descr=""/>
          <p:cNvPicPr/>
          <p:nvPr/>
        </p:nvPicPr>
        <p:blipFill>
          <a:blip r:embed="rId4"/>
          <a:stretch/>
        </p:blipFill>
        <p:spPr>
          <a:xfrm>
            <a:off x="38520" y="42120"/>
            <a:ext cx="1751760" cy="1076400"/>
          </a:xfrm>
          <a:prstGeom prst="rect">
            <a:avLst/>
          </a:prstGeom>
          <a:ln w="0">
            <a:noFill/>
          </a:ln>
        </p:spPr>
      </p:pic>
      <p:sp>
        <p:nvSpPr>
          <p:cNvPr id="162" name="CustomShape 2"/>
          <p:cNvSpPr/>
          <p:nvPr/>
        </p:nvSpPr>
        <p:spPr>
          <a:xfrm>
            <a:off x="4110480" y="404640"/>
            <a:ext cx="1909080" cy="11044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O que é … ?</a:t>
            </a:r>
            <a:endParaRPr b="0" lang="pt-BR" sz="4000" spc="-1" strike="noStrike">
              <a:latin typeface="Arial"/>
            </a:endParaRPr>
          </a:p>
        </p:txBody>
      </p:sp>
      <p:sp>
        <p:nvSpPr>
          <p:cNvPr id="163" name="CustomShape 3"/>
          <p:cNvSpPr/>
          <p:nvPr/>
        </p:nvSpPr>
        <p:spPr>
          <a:xfrm>
            <a:off x="213120" y="1263600"/>
            <a:ext cx="9619920" cy="4001400"/>
          </a:xfrm>
          <a:prstGeom prst="rect">
            <a:avLst/>
          </a:prstGeom>
          <a:noFill/>
          <a:ln w="0">
            <a:noFill/>
          </a:ln>
        </p:spPr>
        <p:style>
          <a:lnRef idx="0"/>
          <a:fillRef idx="0"/>
          <a:effectRef idx="0"/>
          <a:fontRef idx="minor"/>
        </p:style>
        <p:txBody>
          <a:bodyPr lIns="90000" rIns="90000" tIns="45000" bIns="45000">
            <a:noAutofit/>
          </a:bodyPr>
          <a:p>
            <a:pPr marL="285840" indent="-285480">
              <a:lnSpc>
                <a:spcPct val="100000"/>
              </a:lnSpc>
              <a:buClr>
                <a:srgbClr val="ffffff"/>
              </a:buClr>
              <a:buFont typeface="Wingdings" charset="2"/>
              <a:buChar char=""/>
            </a:pPr>
            <a:r>
              <a:rPr b="1" i="1" lang="pt-BR" sz="1600" spc="-1" strike="noStrike">
                <a:solidFill>
                  <a:srgbClr val="ffffff"/>
                </a:solidFill>
                <a:latin typeface="Microsoft Himalaya"/>
                <a:ea typeface="DejaVu Sans"/>
              </a:rPr>
              <a:t>Cnae: </a:t>
            </a:r>
            <a:r>
              <a:rPr b="0" lang="pt-BR" sz="1600" spc="-1" strike="noStrike">
                <a:solidFill>
                  <a:srgbClr val="ffffff"/>
                </a:solidFill>
                <a:latin typeface="Microsoft Himalaya"/>
                <a:ea typeface="DejaVu Sans"/>
              </a:rPr>
              <a:t>É responsável por classificar o ramo de atividade e enquadramento de uma empresa – o que vai implicar no modelo dela e até definir se ela pode ser optante pelo Simples Nacional.</a:t>
            </a:r>
            <a:endParaRPr b="0" lang="pt-BR" sz="1600" spc="-1" strike="noStrike">
              <a:latin typeface="Arial"/>
            </a:endParaRPr>
          </a:p>
          <a:p>
            <a:pPr>
              <a:lnSpc>
                <a:spcPct val="100000"/>
              </a:lnSpc>
            </a:pPr>
            <a:endParaRPr b="0" lang="pt-BR" sz="1600" spc="-1" strike="noStrike">
              <a:latin typeface="Arial"/>
            </a:endParaRPr>
          </a:p>
          <a:p>
            <a:pPr marL="285840" indent="-285480">
              <a:lnSpc>
                <a:spcPct val="100000"/>
              </a:lnSpc>
              <a:buClr>
                <a:srgbClr val="ffffff"/>
              </a:buClr>
              <a:buFont typeface="Wingdings" charset="2"/>
              <a:buChar char=""/>
            </a:pPr>
            <a:r>
              <a:rPr b="1" i="1" lang="pt-BR" sz="1600" spc="-1" strike="noStrike">
                <a:solidFill>
                  <a:srgbClr val="ffffff"/>
                </a:solidFill>
                <a:latin typeface="Microsoft Himalaya"/>
                <a:ea typeface="DejaVu Sans"/>
              </a:rPr>
              <a:t>Atividade do Município: </a:t>
            </a:r>
            <a:r>
              <a:rPr b="0" lang="pt-BR" sz="1600" spc="-1" strike="noStrike">
                <a:solidFill>
                  <a:srgbClr val="ffffff"/>
                </a:solidFill>
                <a:latin typeface="Microsoft Himalaya"/>
                <a:ea typeface="DejaVu Sans"/>
              </a:rPr>
              <a:t>É um identificador para complementar o CNAE. Como cada cidade pode criar sua própria lista de códigos, diferente do CNAE que possui abrangência nacional, facilita aos municípios dividirem de forma mais eficaz as empresas de prestação de serviço.</a:t>
            </a:r>
            <a:endParaRPr b="0" lang="pt-BR" sz="1600" spc="-1" strike="noStrike">
              <a:latin typeface="Arial"/>
            </a:endParaRPr>
          </a:p>
          <a:p>
            <a:pPr>
              <a:lnSpc>
                <a:spcPct val="100000"/>
              </a:lnSpc>
            </a:pPr>
            <a:endParaRPr b="0" lang="pt-BR" sz="1600" spc="-1" strike="noStrike">
              <a:latin typeface="Arial"/>
            </a:endParaRPr>
          </a:p>
          <a:p>
            <a:pPr marL="285840" indent="-285480">
              <a:lnSpc>
                <a:spcPct val="100000"/>
              </a:lnSpc>
              <a:buClr>
                <a:srgbClr val="ffffff"/>
              </a:buClr>
              <a:buFont typeface="Wingdings" charset="2"/>
              <a:buChar char=""/>
            </a:pPr>
            <a:r>
              <a:rPr b="1" i="1" lang="pt-BR" sz="1600" spc="-1" strike="noStrike">
                <a:solidFill>
                  <a:srgbClr val="ffffff"/>
                </a:solidFill>
                <a:latin typeface="Microsoft Himalaya"/>
                <a:ea typeface="DejaVu Sans"/>
              </a:rPr>
              <a:t>Código de Serviço: </a:t>
            </a:r>
            <a:r>
              <a:rPr b="0" lang="pt-BR" sz="1600" spc="-1" strike="noStrike">
                <a:solidFill>
                  <a:srgbClr val="ffffff"/>
                </a:solidFill>
                <a:latin typeface="Microsoft Himalaya"/>
                <a:ea typeface="DejaVu Sans"/>
              </a:rPr>
              <a:t>É o item LC, define o tipo de serviço prestado por uma empresa e alíquota de imposto que servirá de base de cálculo para o recolhimento do imposto municipal.</a:t>
            </a:r>
            <a:endParaRPr b="0" lang="pt-BR" sz="1600" spc="-1" strike="noStrike">
              <a:latin typeface="Arial"/>
            </a:endParaRPr>
          </a:p>
          <a:p>
            <a:pPr>
              <a:lnSpc>
                <a:spcPct val="100000"/>
              </a:lnSpc>
            </a:pPr>
            <a:endParaRPr b="0" lang="pt-BR" sz="1600" spc="-1" strike="noStrike">
              <a:latin typeface="Arial"/>
            </a:endParaRPr>
          </a:p>
          <a:p>
            <a:pPr marL="343080" indent="-342720">
              <a:lnSpc>
                <a:spcPct val="100000"/>
              </a:lnSpc>
              <a:buClr>
                <a:srgbClr val="ffffff"/>
              </a:buClr>
              <a:buFont typeface="Wingdings" charset="2"/>
              <a:buChar char=""/>
            </a:pPr>
            <a:r>
              <a:rPr b="1" i="1" lang="pt-BR" sz="1600" spc="-1" strike="noStrike">
                <a:solidFill>
                  <a:srgbClr val="ffffff"/>
                </a:solidFill>
                <a:latin typeface="Microsoft Himalaya"/>
                <a:ea typeface="DejaVu Sans"/>
              </a:rPr>
              <a:t>Simples Nacional: </a:t>
            </a:r>
            <a:r>
              <a:rPr b="0" lang="pt-BR" sz="1600" spc="-1" strike="noStrike">
                <a:solidFill>
                  <a:srgbClr val="ffffff"/>
                </a:solidFill>
                <a:latin typeface="Microsoft Himalaya"/>
                <a:ea typeface="DejaVu Sans"/>
              </a:rPr>
              <a:t>Regime Tributário simplificado.</a:t>
            </a:r>
            <a:endParaRPr b="0" lang="pt-BR" sz="1600" spc="-1" strike="noStrike">
              <a:latin typeface="Arial"/>
            </a:endParaRPr>
          </a:p>
          <a:p>
            <a:pPr>
              <a:lnSpc>
                <a:spcPct val="100000"/>
              </a:lnSpc>
            </a:pPr>
            <a:endParaRPr b="0" lang="pt-BR" sz="1600" spc="-1" strike="noStrike">
              <a:latin typeface="Arial"/>
            </a:endParaRPr>
          </a:p>
          <a:p>
            <a:pPr marL="343080" indent="-342720">
              <a:lnSpc>
                <a:spcPct val="100000"/>
              </a:lnSpc>
              <a:buClr>
                <a:srgbClr val="ffffff"/>
              </a:buClr>
              <a:buFont typeface="Wingdings" charset="2"/>
              <a:buChar char=""/>
            </a:pPr>
            <a:r>
              <a:rPr b="1" i="1" lang="pt-BR" sz="1600" spc="-1" strike="noStrike">
                <a:solidFill>
                  <a:srgbClr val="ffffff"/>
                </a:solidFill>
                <a:latin typeface="Microsoft Himalaya"/>
                <a:ea typeface="DejaVu Sans"/>
              </a:rPr>
              <a:t>MEI</a:t>
            </a:r>
            <a:r>
              <a:rPr b="0" lang="pt-BR" sz="1600" spc="-1" strike="noStrike">
                <a:solidFill>
                  <a:srgbClr val="ffffff"/>
                </a:solidFill>
                <a:latin typeface="Microsoft Himalaya"/>
                <a:ea typeface="DejaVu Sans"/>
              </a:rPr>
              <a:t>: Modelo empresarial, que transforma o trabalhador autônomo em uma pessoa jurídica por meio da regulamentação dos serviços prestados e da conformidade com as legislações vigentes.</a:t>
            </a:r>
            <a:br/>
            <a:r>
              <a:rPr b="0" lang="pt-BR" sz="1600" spc="-1" strike="noStrike">
                <a:solidFill>
                  <a:srgbClr val="ffffff"/>
                </a:solidFill>
                <a:latin typeface="Microsoft Himalaya"/>
              </a:rPr>
              <a:t> </a:t>
            </a:r>
            <a:endParaRPr b="0" lang="pt-BR" sz="1600" spc="-1" strike="noStrike">
              <a:latin typeface="Arial"/>
            </a:endParaRPr>
          </a:p>
          <a:p>
            <a:pPr>
              <a:lnSpc>
                <a:spcPct val="100000"/>
              </a:lnSpc>
            </a:pPr>
            <a:endParaRPr b="0" lang="pt-BR" sz="1600" spc="-1" strike="noStrike">
              <a:latin typeface="Arial"/>
            </a:endParaRPr>
          </a:p>
        </p:txBody>
      </p:sp>
      <p:sp>
        <p:nvSpPr>
          <p:cNvPr id="164" name="Line 4"/>
          <p:cNvSpPr/>
          <p:nvPr/>
        </p:nvSpPr>
        <p:spPr>
          <a:xfrm>
            <a:off x="-1058400" y="1532520"/>
            <a:ext cx="347760" cy="0"/>
          </a:xfrm>
          <a:prstGeom prst="line">
            <a:avLst/>
          </a:prstGeom>
          <a:ln w="0">
            <a:solidFill>
              <a:srgbClr val="00c462"/>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Imagem 86" descr=""/>
          <p:cNvPicPr/>
          <p:nvPr/>
        </p:nvPicPr>
        <p:blipFill>
          <a:blip r:embed="rId1"/>
          <a:stretch/>
        </p:blipFill>
        <p:spPr>
          <a:xfrm>
            <a:off x="0" y="0"/>
            <a:ext cx="10077840" cy="5667840"/>
          </a:xfrm>
          <a:prstGeom prst="rect">
            <a:avLst/>
          </a:prstGeom>
          <a:ln w="0">
            <a:noFill/>
          </a:ln>
        </p:spPr>
      </p:pic>
      <p:sp>
        <p:nvSpPr>
          <p:cNvPr id="166" name="CustomShape 1"/>
          <p:cNvSpPr/>
          <p:nvPr/>
        </p:nvSpPr>
        <p:spPr>
          <a:xfrm>
            <a:off x="2183040" y="226080"/>
            <a:ext cx="7390440" cy="944280"/>
          </a:xfrm>
          <a:prstGeom prst="rect">
            <a:avLst/>
          </a:prstGeom>
          <a:noFill/>
          <a:ln w="0">
            <a:noFill/>
          </a:ln>
        </p:spPr>
        <p:style>
          <a:lnRef idx="0"/>
          <a:fillRef idx="0"/>
          <a:effectRef idx="0"/>
          <a:fontRef idx="minor"/>
        </p:style>
      </p:sp>
      <p:pic>
        <p:nvPicPr>
          <p:cNvPr id="167" name="Imagem 88" descr=""/>
          <p:cNvPicPr/>
          <p:nvPr/>
        </p:nvPicPr>
        <p:blipFill>
          <a:blip r:embed="rId2"/>
          <a:stretch/>
        </p:blipFill>
        <p:spPr>
          <a:xfrm>
            <a:off x="0" y="5147280"/>
            <a:ext cx="10077480" cy="520560"/>
          </a:xfrm>
          <a:prstGeom prst="rect">
            <a:avLst/>
          </a:prstGeom>
          <a:ln w="0">
            <a:noFill/>
          </a:ln>
        </p:spPr>
      </p:pic>
      <p:pic>
        <p:nvPicPr>
          <p:cNvPr id="168" name="Imagem 89" descr=""/>
          <p:cNvPicPr/>
          <p:nvPr/>
        </p:nvPicPr>
        <p:blipFill>
          <a:blip r:embed="rId3"/>
          <a:stretch/>
        </p:blipFill>
        <p:spPr>
          <a:xfrm>
            <a:off x="9099720" y="4565160"/>
            <a:ext cx="977760" cy="548280"/>
          </a:xfrm>
          <a:prstGeom prst="rect">
            <a:avLst/>
          </a:prstGeom>
          <a:ln w="0">
            <a:noFill/>
          </a:ln>
        </p:spPr>
      </p:pic>
      <p:pic>
        <p:nvPicPr>
          <p:cNvPr id="169" name="Imagem 90" descr=""/>
          <p:cNvPicPr/>
          <p:nvPr/>
        </p:nvPicPr>
        <p:blipFill>
          <a:blip r:embed="rId4"/>
          <a:stretch/>
        </p:blipFill>
        <p:spPr>
          <a:xfrm>
            <a:off x="38520" y="42120"/>
            <a:ext cx="1751760" cy="1076400"/>
          </a:xfrm>
          <a:prstGeom prst="rect">
            <a:avLst/>
          </a:prstGeom>
          <a:ln w="0">
            <a:noFill/>
          </a:ln>
        </p:spPr>
      </p:pic>
      <p:sp>
        <p:nvSpPr>
          <p:cNvPr id="170" name="CustomShape 2"/>
          <p:cNvSpPr/>
          <p:nvPr/>
        </p:nvSpPr>
        <p:spPr>
          <a:xfrm>
            <a:off x="3207600" y="404640"/>
            <a:ext cx="2811960" cy="11044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Emissor de NFS-e</a:t>
            </a:r>
            <a:endParaRPr b="0" lang="pt-BR" sz="4000" spc="-1" strike="noStrike">
              <a:latin typeface="Arial"/>
            </a:endParaRPr>
          </a:p>
        </p:txBody>
      </p:sp>
      <p:sp>
        <p:nvSpPr>
          <p:cNvPr id="171" name="CustomShape 3"/>
          <p:cNvSpPr/>
          <p:nvPr/>
        </p:nvSpPr>
        <p:spPr>
          <a:xfrm>
            <a:off x="213120" y="1263600"/>
            <a:ext cx="9619920" cy="4001400"/>
          </a:xfrm>
          <a:prstGeom prst="rect">
            <a:avLst/>
          </a:prstGeom>
          <a:noFill/>
          <a:ln w="0">
            <a:noFill/>
          </a:ln>
        </p:spPr>
        <p:style>
          <a:lnRef idx="0"/>
          <a:fillRef idx="0"/>
          <a:effectRef idx="0"/>
          <a:fontRef idx="minor"/>
        </p:style>
      </p:sp>
      <p:sp>
        <p:nvSpPr>
          <p:cNvPr id="172" name="CustomShape 3"/>
          <p:cNvSpPr/>
          <p:nvPr/>
        </p:nvSpPr>
        <p:spPr>
          <a:xfrm>
            <a:off x="335520" y="1112040"/>
            <a:ext cx="9619920" cy="4001400"/>
          </a:xfrm>
          <a:prstGeom prst="rect">
            <a:avLst/>
          </a:prstGeom>
          <a:noFill/>
          <a:ln w="0">
            <a:noFill/>
          </a:ln>
        </p:spPr>
        <p:style>
          <a:lnRef idx="0"/>
          <a:fillRef idx="0"/>
          <a:effectRef idx="0"/>
          <a:fontRef idx="minor"/>
        </p:style>
        <p:txBody>
          <a:bodyPr lIns="90000" rIns="90000" tIns="45000" bIns="45000">
            <a:noAutofit/>
          </a:bodyPr>
          <a:p>
            <a:pPr marL="285840" indent="-285480">
              <a:lnSpc>
                <a:spcPct val="100000"/>
              </a:lnSpc>
              <a:buClr>
                <a:srgbClr val="ffffff"/>
              </a:buClr>
              <a:buFont typeface="Wingdings" charset="2"/>
              <a:buChar char=""/>
            </a:pPr>
            <a:r>
              <a:rPr b="0" lang="pt-BR" sz="1800" spc="-1" strike="noStrike">
                <a:solidFill>
                  <a:srgbClr val="ffffff"/>
                </a:solidFill>
                <a:latin typeface="Microsoft Himalaya"/>
                <a:ea typeface="DejaVu Sans"/>
              </a:rPr>
              <a:t>Sistema disponibilizado para emissão de NFS-e, em municípios portais.</a:t>
            </a:r>
            <a:endParaRPr b="0" lang="pt-BR" sz="1800" spc="-1" strike="noStrike">
              <a:latin typeface="Arial"/>
            </a:endParaRPr>
          </a:p>
          <a:p>
            <a:pPr marL="285840" indent="-285480">
              <a:lnSpc>
                <a:spcPct val="100000"/>
              </a:lnSpc>
              <a:buClr>
                <a:srgbClr val="ffffff"/>
              </a:buClr>
              <a:buFont typeface="Wingdings" charset="2"/>
              <a:buChar char=""/>
            </a:pPr>
            <a:r>
              <a:rPr b="0" lang="pt-BR" sz="1800" spc="-1" strike="noStrike">
                <a:solidFill>
                  <a:srgbClr val="ffffff"/>
                </a:solidFill>
                <a:latin typeface="Microsoft Himalaya"/>
                <a:ea typeface="DejaVu Sans"/>
              </a:rPr>
              <a:t>Principais Funcionalidades:</a:t>
            </a:r>
            <a:endParaRPr b="0" lang="pt-BR" sz="1800" spc="-1" strike="noStrike">
              <a:latin typeface="Arial"/>
            </a:endParaRPr>
          </a:p>
          <a:p>
            <a:pPr lvl="1" marL="743040" indent="-285480">
              <a:lnSpc>
                <a:spcPct val="100000"/>
              </a:lnSpc>
              <a:buClr>
                <a:srgbClr val="ffffff"/>
              </a:buClr>
              <a:buFont typeface="Wingdings" charset="2"/>
              <a:buChar char=""/>
            </a:pPr>
            <a:r>
              <a:rPr b="0" lang="pt-BR" sz="1800" spc="-1" strike="noStrike">
                <a:solidFill>
                  <a:srgbClr val="ffffff"/>
                </a:solidFill>
                <a:latin typeface="Microsoft Himalaya"/>
                <a:ea typeface="DejaVu Sans"/>
              </a:rPr>
              <a:t>Emitir NFS-e</a:t>
            </a:r>
            <a:endParaRPr b="0" lang="pt-BR" sz="1800" spc="-1" strike="noStrike">
              <a:latin typeface="Arial"/>
            </a:endParaRPr>
          </a:p>
          <a:p>
            <a:pPr lvl="1" marL="743040" indent="-285480">
              <a:lnSpc>
                <a:spcPct val="100000"/>
              </a:lnSpc>
              <a:buClr>
                <a:srgbClr val="ffffff"/>
              </a:buClr>
              <a:buFont typeface="Wingdings" charset="2"/>
              <a:buChar char=""/>
            </a:pPr>
            <a:r>
              <a:rPr b="0" lang="pt-BR" sz="1800" spc="-1" strike="noStrike">
                <a:solidFill>
                  <a:srgbClr val="ffffff"/>
                </a:solidFill>
                <a:latin typeface="Microsoft Himalaya"/>
                <a:ea typeface="DejaVu Sans"/>
              </a:rPr>
              <a:t>Consultar/Cancelar NFS-e</a:t>
            </a:r>
            <a:endParaRPr b="0" lang="pt-BR" sz="1800" spc="-1" strike="noStrike">
              <a:latin typeface="Arial"/>
            </a:endParaRPr>
          </a:p>
          <a:p>
            <a:pPr lvl="2" marL="1200240" indent="-285480">
              <a:lnSpc>
                <a:spcPct val="100000"/>
              </a:lnSpc>
              <a:buClr>
                <a:srgbClr val="ffffff"/>
              </a:buClr>
              <a:buFont typeface="Wingdings" charset="2"/>
              <a:buChar char=""/>
            </a:pPr>
            <a:r>
              <a:rPr b="0" lang="pt-BR" sz="1600" spc="-1" strike="noStrike">
                <a:solidFill>
                  <a:srgbClr val="ffffff"/>
                </a:solidFill>
                <a:latin typeface="Microsoft Himalaya"/>
                <a:ea typeface="DejaVu Sans"/>
              </a:rPr>
              <a:t>Visualizar a NFS-e</a:t>
            </a:r>
            <a:endParaRPr b="0" lang="pt-BR" sz="1600" spc="-1" strike="noStrike">
              <a:latin typeface="Arial"/>
            </a:endParaRPr>
          </a:p>
          <a:p>
            <a:pPr lvl="2" marL="1200240" indent="-285480">
              <a:lnSpc>
                <a:spcPct val="100000"/>
              </a:lnSpc>
              <a:buClr>
                <a:srgbClr val="ffffff"/>
              </a:buClr>
              <a:buFont typeface="Wingdings" charset="2"/>
              <a:buChar char=""/>
            </a:pPr>
            <a:r>
              <a:rPr b="0" lang="pt-BR" sz="1600" spc="-1" strike="noStrike">
                <a:solidFill>
                  <a:srgbClr val="ffffff"/>
                </a:solidFill>
                <a:latin typeface="Microsoft Himalaya"/>
                <a:ea typeface="DejaVu Sans"/>
              </a:rPr>
              <a:t>Cancelar/Substituir NFS-e</a:t>
            </a:r>
            <a:endParaRPr b="0" lang="pt-BR" sz="1600" spc="-1" strike="noStrike">
              <a:latin typeface="Arial"/>
            </a:endParaRPr>
          </a:p>
          <a:p>
            <a:pPr lvl="2" marL="1200240" indent="-285480">
              <a:lnSpc>
                <a:spcPct val="100000"/>
              </a:lnSpc>
              <a:buClr>
                <a:srgbClr val="ffffff"/>
              </a:buClr>
              <a:buFont typeface="Wingdings" charset="2"/>
              <a:buChar char=""/>
            </a:pPr>
            <a:r>
              <a:rPr b="0" lang="pt-BR" sz="1600" spc="-1" strike="noStrike">
                <a:solidFill>
                  <a:srgbClr val="ffffff"/>
                </a:solidFill>
                <a:latin typeface="Microsoft Himalaya"/>
                <a:ea typeface="DejaVu Sans"/>
              </a:rPr>
              <a:t>Justificativa de Cancelamento</a:t>
            </a:r>
            <a:endParaRPr b="0" lang="pt-BR" sz="1600" spc="-1" strike="noStrike">
              <a:latin typeface="Arial"/>
            </a:endParaRPr>
          </a:p>
          <a:p>
            <a:pPr lvl="2" marL="1200240" indent="-285480">
              <a:lnSpc>
                <a:spcPct val="100000"/>
              </a:lnSpc>
              <a:buClr>
                <a:srgbClr val="ffffff"/>
              </a:buClr>
              <a:buFont typeface="Wingdings" charset="2"/>
              <a:buChar char=""/>
            </a:pPr>
            <a:r>
              <a:rPr b="0" lang="pt-BR" sz="1600" spc="-1" strike="noStrike">
                <a:solidFill>
                  <a:srgbClr val="ffffff"/>
                </a:solidFill>
                <a:latin typeface="Microsoft Himalaya"/>
                <a:ea typeface="DejaVu Sans"/>
              </a:rPr>
              <a:t>Imprimir</a:t>
            </a:r>
            <a:endParaRPr b="0" lang="pt-BR" sz="1600" spc="-1" strike="noStrike">
              <a:latin typeface="Arial"/>
            </a:endParaRPr>
          </a:p>
          <a:p>
            <a:pPr lvl="2" marL="1200240" indent="-285480">
              <a:lnSpc>
                <a:spcPct val="100000"/>
              </a:lnSpc>
              <a:buClr>
                <a:srgbClr val="ffffff"/>
              </a:buClr>
              <a:buFont typeface="Wingdings" charset="2"/>
              <a:buChar char=""/>
            </a:pPr>
            <a:r>
              <a:rPr b="0" lang="pt-BR" sz="1600" spc="-1" strike="noStrike">
                <a:solidFill>
                  <a:srgbClr val="ffffff"/>
                </a:solidFill>
                <a:latin typeface="Microsoft Himalaya"/>
                <a:ea typeface="DejaVu Sans"/>
              </a:rPr>
              <a:t>Exportar em XML ou PDF</a:t>
            </a:r>
            <a:endParaRPr b="0" lang="pt-BR" sz="1600" spc="-1" strike="noStrike">
              <a:latin typeface="Arial"/>
            </a:endParaRPr>
          </a:p>
          <a:p>
            <a:pPr lvl="2" marL="1200240" indent="-285480">
              <a:lnSpc>
                <a:spcPct val="100000"/>
              </a:lnSpc>
              <a:buClr>
                <a:srgbClr val="ffffff"/>
              </a:buClr>
              <a:buFont typeface="Wingdings" charset="2"/>
              <a:buChar char=""/>
            </a:pPr>
            <a:r>
              <a:rPr b="0" lang="pt-BR" sz="1600" spc="-1" strike="noStrike">
                <a:solidFill>
                  <a:srgbClr val="ffffff"/>
                </a:solidFill>
                <a:latin typeface="Microsoft Himalaya"/>
                <a:ea typeface="DejaVu Sans"/>
              </a:rPr>
              <a:t>Enviar por e-mail</a:t>
            </a:r>
            <a:endParaRPr b="0" lang="pt-BR" sz="1600" spc="-1" strike="noStrike">
              <a:latin typeface="Arial"/>
            </a:endParaRPr>
          </a:p>
          <a:p>
            <a:pPr lvl="2" marL="1200240" indent="-285480">
              <a:lnSpc>
                <a:spcPct val="100000"/>
              </a:lnSpc>
              <a:buClr>
                <a:srgbClr val="ffffff"/>
              </a:buClr>
              <a:buFont typeface="Wingdings" charset="2"/>
              <a:buChar char=""/>
            </a:pPr>
            <a:r>
              <a:rPr b="0" lang="pt-BR" sz="1600" spc="-1" strike="noStrike">
                <a:solidFill>
                  <a:srgbClr val="ffffff"/>
                </a:solidFill>
                <a:latin typeface="Microsoft Himalaya"/>
                <a:ea typeface="DejaVu Sans"/>
              </a:rPr>
              <a:t>Carta de Correção (Parâmetro)</a:t>
            </a:r>
            <a:endParaRPr b="0" lang="pt-BR" sz="1600" spc="-1" strike="noStrike">
              <a:latin typeface="Arial"/>
            </a:endParaRPr>
          </a:p>
          <a:p>
            <a:pPr lvl="1" marL="743040" indent="-285480">
              <a:lnSpc>
                <a:spcPct val="100000"/>
              </a:lnSpc>
              <a:buClr>
                <a:srgbClr val="ffffff"/>
              </a:buClr>
              <a:buFont typeface="Wingdings" charset="2"/>
              <a:buChar char=""/>
            </a:pPr>
            <a:r>
              <a:rPr b="0" lang="pt-BR" sz="1600" spc="-1" strike="noStrike">
                <a:solidFill>
                  <a:srgbClr val="ffffff"/>
                </a:solidFill>
                <a:latin typeface="Microsoft Himalaya"/>
                <a:ea typeface="DejaVu Sans"/>
              </a:rPr>
              <a:t>Solicitação de Cancelamento</a:t>
            </a:r>
            <a:endParaRPr b="0" lang="pt-BR" sz="1600" spc="-1" strike="noStrike">
              <a:latin typeface="Arial"/>
            </a:endParaRPr>
          </a:p>
          <a:p>
            <a:pPr lvl="1" marL="743040" indent="-285480">
              <a:lnSpc>
                <a:spcPct val="100000"/>
              </a:lnSpc>
              <a:buClr>
                <a:srgbClr val="ffffff"/>
              </a:buClr>
              <a:buFont typeface="Wingdings" charset="2"/>
              <a:buChar char=""/>
            </a:pPr>
            <a:r>
              <a:rPr b="0" lang="pt-BR" sz="1600" spc="-1" strike="noStrike">
                <a:solidFill>
                  <a:srgbClr val="ffffff"/>
                </a:solidFill>
                <a:latin typeface="Microsoft Himalaya"/>
                <a:ea typeface="DejaVu Sans"/>
              </a:rPr>
              <a:t>Outras Opções</a:t>
            </a:r>
            <a:endParaRPr b="0" lang="pt-BR" sz="1600" spc="-1" strike="noStrike">
              <a:latin typeface="Arial"/>
            </a:endParaRPr>
          </a:p>
          <a:p>
            <a:pPr lvl="1" marL="743040" indent="-285480">
              <a:lnSpc>
                <a:spcPct val="100000"/>
              </a:lnSpc>
              <a:buClr>
                <a:srgbClr val="ffffff"/>
              </a:buClr>
              <a:buFont typeface="Wingdings" charset="2"/>
              <a:buChar char=""/>
            </a:pPr>
            <a:r>
              <a:rPr b="0" lang="pt-BR" sz="1600" spc="-1" strike="noStrike">
                <a:solidFill>
                  <a:srgbClr val="ffffff"/>
                </a:solidFill>
                <a:latin typeface="Microsoft Himalaya"/>
                <a:ea typeface="DejaVu Sans"/>
              </a:rPr>
              <a:t>Gestor</a:t>
            </a:r>
            <a:br/>
            <a:r>
              <a:rPr b="0" lang="pt-BR" sz="1600" spc="-1" strike="noStrike">
                <a:solidFill>
                  <a:srgbClr val="ffffff"/>
                </a:solidFill>
                <a:latin typeface="Microsoft Himalaya"/>
              </a:rPr>
              <a:t> </a:t>
            </a:r>
            <a:endParaRPr b="0" lang="pt-BR" sz="1600" spc="-1" strike="noStrike">
              <a:latin typeface="Arial"/>
            </a:endParaRPr>
          </a:p>
          <a:p>
            <a:pPr>
              <a:lnSpc>
                <a:spcPct val="100000"/>
              </a:lnSpc>
            </a:pP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Imagem 86" descr=""/>
          <p:cNvPicPr/>
          <p:nvPr/>
        </p:nvPicPr>
        <p:blipFill>
          <a:blip r:embed="rId1"/>
          <a:stretch/>
        </p:blipFill>
        <p:spPr>
          <a:xfrm>
            <a:off x="0" y="0"/>
            <a:ext cx="10077840" cy="5667840"/>
          </a:xfrm>
          <a:prstGeom prst="rect">
            <a:avLst/>
          </a:prstGeom>
          <a:ln w="0">
            <a:noFill/>
          </a:ln>
        </p:spPr>
      </p:pic>
      <p:sp>
        <p:nvSpPr>
          <p:cNvPr id="174" name="CustomShape 1"/>
          <p:cNvSpPr/>
          <p:nvPr/>
        </p:nvSpPr>
        <p:spPr>
          <a:xfrm>
            <a:off x="2183040" y="226080"/>
            <a:ext cx="7390440" cy="944280"/>
          </a:xfrm>
          <a:prstGeom prst="rect">
            <a:avLst/>
          </a:prstGeom>
          <a:noFill/>
          <a:ln w="0">
            <a:noFill/>
          </a:ln>
        </p:spPr>
        <p:style>
          <a:lnRef idx="0"/>
          <a:fillRef idx="0"/>
          <a:effectRef idx="0"/>
          <a:fontRef idx="minor"/>
        </p:style>
      </p:sp>
      <p:pic>
        <p:nvPicPr>
          <p:cNvPr id="175" name="Imagem 88" descr=""/>
          <p:cNvPicPr/>
          <p:nvPr/>
        </p:nvPicPr>
        <p:blipFill>
          <a:blip r:embed="rId2"/>
          <a:stretch/>
        </p:blipFill>
        <p:spPr>
          <a:xfrm>
            <a:off x="0" y="5147280"/>
            <a:ext cx="10077480" cy="520560"/>
          </a:xfrm>
          <a:prstGeom prst="rect">
            <a:avLst/>
          </a:prstGeom>
          <a:ln w="0">
            <a:noFill/>
          </a:ln>
        </p:spPr>
      </p:pic>
      <p:pic>
        <p:nvPicPr>
          <p:cNvPr id="176" name="Imagem 89" descr=""/>
          <p:cNvPicPr/>
          <p:nvPr/>
        </p:nvPicPr>
        <p:blipFill>
          <a:blip r:embed="rId3"/>
          <a:stretch/>
        </p:blipFill>
        <p:spPr>
          <a:xfrm>
            <a:off x="9099720" y="4565160"/>
            <a:ext cx="977760" cy="548280"/>
          </a:xfrm>
          <a:prstGeom prst="rect">
            <a:avLst/>
          </a:prstGeom>
          <a:ln w="0">
            <a:noFill/>
          </a:ln>
        </p:spPr>
      </p:pic>
      <p:pic>
        <p:nvPicPr>
          <p:cNvPr id="177" name="Imagem 90" descr=""/>
          <p:cNvPicPr/>
          <p:nvPr/>
        </p:nvPicPr>
        <p:blipFill>
          <a:blip r:embed="rId4"/>
          <a:stretch/>
        </p:blipFill>
        <p:spPr>
          <a:xfrm>
            <a:off x="38520" y="42120"/>
            <a:ext cx="1751760" cy="1076400"/>
          </a:xfrm>
          <a:prstGeom prst="rect">
            <a:avLst/>
          </a:prstGeom>
          <a:ln w="0">
            <a:noFill/>
          </a:ln>
        </p:spPr>
      </p:pic>
      <p:sp>
        <p:nvSpPr>
          <p:cNvPr id="178" name="CustomShape 2"/>
          <p:cNvSpPr/>
          <p:nvPr/>
        </p:nvSpPr>
        <p:spPr>
          <a:xfrm>
            <a:off x="3229920" y="181440"/>
            <a:ext cx="2811960" cy="11044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Emissor de NFS-e</a:t>
            </a:r>
            <a:endParaRPr b="0" lang="pt-BR" sz="4000" spc="-1" strike="noStrike">
              <a:latin typeface="Arial"/>
            </a:endParaRPr>
          </a:p>
        </p:txBody>
      </p:sp>
      <p:sp>
        <p:nvSpPr>
          <p:cNvPr id="179" name="CustomShape 3"/>
          <p:cNvSpPr/>
          <p:nvPr/>
        </p:nvSpPr>
        <p:spPr>
          <a:xfrm>
            <a:off x="213120" y="1263600"/>
            <a:ext cx="9619920" cy="4001400"/>
          </a:xfrm>
          <a:prstGeom prst="rect">
            <a:avLst/>
          </a:prstGeom>
          <a:noFill/>
          <a:ln w="0">
            <a:noFill/>
          </a:ln>
        </p:spPr>
        <p:style>
          <a:lnRef idx="0"/>
          <a:fillRef idx="0"/>
          <a:effectRef idx="0"/>
          <a:fontRef idx="minor"/>
        </p:style>
      </p:sp>
      <p:pic>
        <p:nvPicPr>
          <p:cNvPr id="180" name="Imagem 1" descr=""/>
          <p:cNvPicPr/>
          <p:nvPr/>
        </p:nvPicPr>
        <p:blipFill>
          <a:blip r:embed="rId5"/>
          <a:stretch/>
        </p:blipFill>
        <p:spPr>
          <a:xfrm>
            <a:off x="604080" y="1048320"/>
            <a:ext cx="8494920" cy="40140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Imagem 86" descr=""/>
          <p:cNvPicPr/>
          <p:nvPr/>
        </p:nvPicPr>
        <p:blipFill>
          <a:blip r:embed="rId1"/>
          <a:stretch/>
        </p:blipFill>
        <p:spPr>
          <a:xfrm>
            <a:off x="0" y="0"/>
            <a:ext cx="10077840" cy="5667840"/>
          </a:xfrm>
          <a:prstGeom prst="rect">
            <a:avLst/>
          </a:prstGeom>
          <a:ln w="0">
            <a:noFill/>
          </a:ln>
        </p:spPr>
      </p:pic>
      <p:sp>
        <p:nvSpPr>
          <p:cNvPr id="182" name="CustomShape 1"/>
          <p:cNvSpPr/>
          <p:nvPr/>
        </p:nvSpPr>
        <p:spPr>
          <a:xfrm>
            <a:off x="2183040" y="226080"/>
            <a:ext cx="7390440" cy="944280"/>
          </a:xfrm>
          <a:prstGeom prst="rect">
            <a:avLst/>
          </a:prstGeom>
          <a:noFill/>
          <a:ln w="0">
            <a:noFill/>
          </a:ln>
        </p:spPr>
        <p:style>
          <a:lnRef idx="0"/>
          <a:fillRef idx="0"/>
          <a:effectRef idx="0"/>
          <a:fontRef idx="minor"/>
        </p:style>
      </p:sp>
      <p:pic>
        <p:nvPicPr>
          <p:cNvPr id="183" name="Imagem 88" descr=""/>
          <p:cNvPicPr/>
          <p:nvPr/>
        </p:nvPicPr>
        <p:blipFill>
          <a:blip r:embed="rId2"/>
          <a:stretch/>
        </p:blipFill>
        <p:spPr>
          <a:xfrm>
            <a:off x="0" y="5147280"/>
            <a:ext cx="10077480" cy="520560"/>
          </a:xfrm>
          <a:prstGeom prst="rect">
            <a:avLst/>
          </a:prstGeom>
          <a:ln w="0">
            <a:noFill/>
          </a:ln>
        </p:spPr>
      </p:pic>
      <p:pic>
        <p:nvPicPr>
          <p:cNvPr id="184" name="Imagem 89" descr=""/>
          <p:cNvPicPr/>
          <p:nvPr/>
        </p:nvPicPr>
        <p:blipFill>
          <a:blip r:embed="rId3"/>
          <a:stretch/>
        </p:blipFill>
        <p:spPr>
          <a:xfrm>
            <a:off x="9099720" y="4565160"/>
            <a:ext cx="977760" cy="548280"/>
          </a:xfrm>
          <a:prstGeom prst="rect">
            <a:avLst/>
          </a:prstGeom>
          <a:ln w="0">
            <a:noFill/>
          </a:ln>
        </p:spPr>
      </p:pic>
      <p:pic>
        <p:nvPicPr>
          <p:cNvPr id="185" name="Imagem 90" descr=""/>
          <p:cNvPicPr/>
          <p:nvPr/>
        </p:nvPicPr>
        <p:blipFill>
          <a:blip r:embed="rId4"/>
          <a:stretch/>
        </p:blipFill>
        <p:spPr>
          <a:xfrm>
            <a:off x="38520" y="42120"/>
            <a:ext cx="1751760" cy="1076400"/>
          </a:xfrm>
          <a:prstGeom prst="rect">
            <a:avLst/>
          </a:prstGeom>
          <a:ln w="0">
            <a:noFill/>
          </a:ln>
        </p:spPr>
      </p:pic>
      <p:sp>
        <p:nvSpPr>
          <p:cNvPr id="186" name="CustomShape 2"/>
          <p:cNvSpPr/>
          <p:nvPr/>
        </p:nvSpPr>
        <p:spPr>
          <a:xfrm>
            <a:off x="3207600" y="404640"/>
            <a:ext cx="2811960" cy="11044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Emissor de NFS-e</a:t>
            </a:r>
            <a:endParaRPr b="0" lang="pt-BR" sz="4000" spc="-1" strike="noStrike">
              <a:latin typeface="Arial"/>
            </a:endParaRPr>
          </a:p>
        </p:txBody>
      </p:sp>
      <p:sp>
        <p:nvSpPr>
          <p:cNvPr id="187" name="CustomShape 3"/>
          <p:cNvSpPr/>
          <p:nvPr/>
        </p:nvSpPr>
        <p:spPr>
          <a:xfrm>
            <a:off x="213120" y="1263600"/>
            <a:ext cx="9619920" cy="4001400"/>
          </a:xfrm>
          <a:prstGeom prst="rect">
            <a:avLst/>
          </a:prstGeom>
          <a:noFill/>
          <a:ln w="0">
            <a:noFill/>
          </a:ln>
        </p:spPr>
        <p:style>
          <a:lnRef idx="0"/>
          <a:fillRef idx="0"/>
          <a:effectRef idx="0"/>
          <a:fontRef idx="minor"/>
        </p:style>
      </p:sp>
      <p:pic>
        <p:nvPicPr>
          <p:cNvPr id="188" name="Imagem 2" descr=""/>
          <p:cNvPicPr/>
          <p:nvPr/>
        </p:nvPicPr>
        <p:blipFill>
          <a:blip r:embed="rId5"/>
          <a:stretch/>
        </p:blipFill>
        <p:spPr>
          <a:xfrm>
            <a:off x="38520" y="1509480"/>
            <a:ext cx="10080360" cy="21920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Imagem 86" descr=""/>
          <p:cNvPicPr/>
          <p:nvPr/>
        </p:nvPicPr>
        <p:blipFill>
          <a:blip r:embed="rId1"/>
          <a:stretch/>
        </p:blipFill>
        <p:spPr>
          <a:xfrm>
            <a:off x="0" y="0"/>
            <a:ext cx="10077840" cy="5667840"/>
          </a:xfrm>
          <a:prstGeom prst="rect">
            <a:avLst/>
          </a:prstGeom>
          <a:ln w="0">
            <a:noFill/>
          </a:ln>
        </p:spPr>
      </p:pic>
      <p:sp>
        <p:nvSpPr>
          <p:cNvPr id="190" name="CustomShape 1"/>
          <p:cNvSpPr/>
          <p:nvPr/>
        </p:nvSpPr>
        <p:spPr>
          <a:xfrm>
            <a:off x="2183040" y="226080"/>
            <a:ext cx="7390440" cy="944280"/>
          </a:xfrm>
          <a:prstGeom prst="rect">
            <a:avLst/>
          </a:prstGeom>
          <a:noFill/>
          <a:ln w="0">
            <a:noFill/>
          </a:ln>
        </p:spPr>
        <p:style>
          <a:lnRef idx="0"/>
          <a:fillRef idx="0"/>
          <a:effectRef idx="0"/>
          <a:fontRef idx="minor"/>
        </p:style>
      </p:sp>
      <p:pic>
        <p:nvPicPr>
          <p:cNvPr id="191" name="Imagem 88" descr=""/>
          <p:cNvPicPr/>
          <p:nvPr/>
        </p:nvPicPr>
        <p:blipFill>
          <a:blip r:embed="rId2"/>
          <a:stretch/>
        </p:blipFill>
        <p:spPr>
          <a:xfrm>
            <a:off x="0" y="5147280"/>
            <a:ext cx="10077480" cy="520560"/>
          </a:xfrm>
          <a:prstGeom prst="rect">
            <a:avLst/>
          </a:prstGeom>
          <a:ln w="0">
            <a:noFill/>
          </a:ln>
        </p:spPr>
      </p:pic>
      <p:pic>
        <p:nvPicPr>
          <p:cNvPr id="192" name="Imagem 89" descr=""/>
          <p:cNvPicPr/>
          <p:nvPr/>
        </p:nvPicPr>
        <p:blipFill>
          <a:blip r:embed="rId3"/>
          <a:stretch/>
        </p:blipFill>
        <p:spPr>
          <a:xfrm>
            <a:off x="9099720" y="4565160"/>
            <a:ext cx="977760" cy="548280"/>
          </a:xfrm>
          <a:prstGeom prst="rect">
            <a:avLst/>
          </a:prstGeom>
          <a:ln w="0">
            <a:noFill/>
          </a:ln>
        </p:spPr>
      </p:pic>
      <p:pic>
        <p:nvPicPr>
          <p:cNvPr id="193" name="Imagem 90" descr=""/>
          <p:cNvPicPr/>
          <p:nvPr/>
        </p:nvPicPr>
        <p:blipFill>
          <a:blip r:embed="rId4"/>
          <a:stretch/>
        </p:blipFill>
        <p:spPr>
          <a:xfrm>
            <a:off x="38520" y="42120"/>
            <a:ext cx="1751760" cy="1076400"/>
          </a:xfrm>
          <a:prstGeom prst="rect">
            <a:avLst/>
          </a:prstGeom>
          <a:ln w="0">
            <a:noFill/>
          </a:ln>
        </p:spPr>
      </p:pic>
      <p:sp>
        <p:nvSpPr>
          <p:cNvPr id="194" name="CustomShape 2"/>
          <p:cNvSpPr/>
          <p:nvPr/>
        </p:nvSpPr>
        <p:spPr>
          <a:xfrm>
            <a:off x="3428640" y="222840"/>
            <a:ext cx="2811960" cy="6314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ISS.Net Online </a:t>
            </a:r>
            <a:endParaRPr b="0" lang="pt-BR" sz="4000" spc="-1" strike="noStrike">
              <a:latin typeface="Arial"/>
            </a:endParaRPr>
          </a:p>
        </p:txBody>
      </p:sp>
      <p:sp>
        <p:nvSpPr>
          <p:cNvPr id="195" name="CustomShape 3"/>
          <p:cNvSpPr/>
          <p:nvPr/>
        </p:nvSpPr>
        <p:spPr>
          <a:xfrm>
            <a:off x="213120" y="1263600"/>
            <a:ext cx="9619920" cy="4001400"/>
          </a:xfrm>
          <a:prstGeom prst="rect">
            <a:avLst/>
          </a:prstGeom>
          <a:noFill/>
          <a:ln w="0">
            <a:noFill/>
          </a:ln>
        </p:spPr>
        <p:style>
          <a:lnRef idx="0"/>
          <a:fillRef idx="0"/>
          <a:effectRef idx="0"/>
          <a:fontRef idx="minor"/>
        </p:style>
      </p:sp>
      <p:pic>
        <p:nvPicPr>
          <p:cNvPr id="196" name="Imagem 1" descr=""/>
          <p:cNvPicPr/>
          <p:nvPr/>
        </p:nvPicPr>
        <p:blipFill>
          <a:blip r:embed="rId5"/>
          <a:stretch/>
        </p:blipFill>
        <p:spPr>
          <a:xfrm>
            <a:off x="680400" y="1111680"/>
            <a:ext cx="8174160" cy="38905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Imagem 86" descr=""/>
          <p:cNvPicPr/>
          <p:nvPr/>
        </p:nvPicPr>
        <p:blipFill>
          <a:blip r:embed="rId1"/>
          <a:stretch/>
        </p:blipFill>
        <p:spPr>
          <a:xfrm>
            <a:off x="0" y="0"/>
            <a:ext cx="10077840" cy="5667840"/>
          </a:xfrm>
          <a:prstGeom prst="rect">
            <a:avLst/>
          </a:prstGeom>
          <a:ln w="0">
            <a:noFill/>
          </a:ln>
        </p:spPr>
      </p:pic>
      <p:sp>
        <p:nvSpPr>
          <p:cNvPr id="198" name="CustomShape 1"/>
          <p:cNvSpPr/>
          <p:nvPr/>
        </p:nvSpPr>
        <p:spPr>
          <a:xfrm>
            <a:off x="2183040" y="226080"/>
            <a:ext cx="7390440" cy="944280"/>
          </a:xfrm>
          <a:prstGeom prst="rect">
            <a:avLst/>
          </a:prstGeom>
          <a:noFill/>
          <a:ln w="0">
            <a:noFill/>
          </a:ln>
        </p:spPr>
        <p:style>
          <a:lnRef idx="0"/>
          <a:fillRef idx="0"/>
          <a:effectRef idx="0"/>
          <a:fontRef idx="minor"/>
        </p:style>
      </p:sp>
      <p:pic>
        <p:nvPicPr>
          <p:cNvPr id="199" name="Imagem 88" descr=""/>
          <p:cNvPicPr/>
          <p:nvPr/>
        </p:nvPicPr>
        <p:blipFill>
          <a:blip r:embed="rId2"/>
          <a:stretch/>
        </p:blipFill>
        <p:spPr>
          <a:xfrm>
            <a:off x="0" y="5147280"/>
            <a:ext cx="10077480" cy="520560"/>
          </a:xfrm>
          <a:prstGeom prst="rect">
            <a:avLst/>
          </a:prstGeom>
          <a:ln w="0">
            <a:noFill/>
          </a:ln>
        </p:spPr>
      </p:pic>
      <p:pic>
        <p:nvPicPr>
          <p:cNvPr id="200" name="Imagem 89" descr=""/>
          <p:cNvPicPr/>
          <p:nvPr/>
        </p:nvPicPr>
        <p:blipFill>
          <a:blip r:embed="rId3"/>
          <a:stretch/>
        </p:blipFill>
        <p:spPr>
          <a:xfrm>
            <a:off x="9099720" y="4565160"/>
            <a:ext cx="977760" cy="548280"/>
          </a:xfrm>
          <a:prstGeom prst="rect">
            <a:avLst/>
          </a:prstGeom>
          <a:ln w="0">
            <a:noFill/>
          </a:ln>
        </p:spPr>
      </p:pic>
      <p:pic>
        <p:nvPicPr>
          <p:cNvPr id="201" name="Imagem 90" descr=""/>
          <p:cNvPicPr/>
          <p:nvPr/>
        </p:nvPicPr>
        <p:blipFill>
          <a:blip r:embed="rId4"/>
          <a:stretch/>
        </p:blipFill>
        <p:spPr>
          <a:xfrm>
            <a:off x="38520" y="42120"/>
            <a:ext cx="1751760" cy="1076400"/>
          </a:xfrm>
          <a:prstGeom prst="rect">
            <a:avLst/>
          </a:prstGeom>
          <a:ln w="0">
            <a:noFill/>
          </a:ln>
        </p:spPr>
      </p:pic>
      <p:sp>
        <p:nvSpPr>
          <p:cNvPr id="202" name="CustomShape 2"/>
          <p:cNvSpPr/>
          <p:nvPr/>
        </p:nvSpPr>
        <p:spPr>
          <a:xfrm>
            <a:off x="3230640" y="267480"/>
            <a:ext cx="2811960" cy="11044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ISS.Net Online</a:t>
            </a:r>
            <a:endParaRPr b="0" lang="pt-BR" sz="4000" spc="-1" strike="noStrike">
              <a:latin typeface="Arial"/>
            </a:endParaRPr>
          </a:p>
        </p:txBody>
      </p:sp>
      <p:sp>
        <p:nvSpPr>
          <p:cNvPr id="203" name="CustomShape 3"/>
          <p:cNvSpPr/>
          <p:nvPr/>
        </p:nvSpPr>
        <p:spPr>
          <a:xfrm>
            <a:off x="213120" y="1263600"/>
            <a:ext cx="9619920" cy="4001400"/>
          </a:xfrm>
          <a:prstGeom prst="rect">
            <a:avLst/>
          </a:prstGeom>
          <a:noFill/>
          <a:ln w="0">
            <a:noFill/>
          </a:ln>
        </p:spPr>
        <p:style>
          <a:lnRef idx="0"/>
          <a:fillRef idx="0"/>
          <a:effectRef idx="0"/>
          <a:fontRef idx="minor"/>
        </p:style>
      </p:sp>
      <p:pic>
        <p:nvPicPr>
          <p:cNvPr id="204" name="Imagem 1" descr=""/>
          <p:cNvPicPr/>
          <p:nvPr/>
        </p:nvPicPr>
        <p:blipFill>
          <a:blip r:embed="rId5"/>
          <a:stretch/>
        </p:blipFill>
        <p:spPr>
          <a:xfrm>
            <a:off x="1130040" y="1263600"/>
            <a:ext cx="7817040" cy="32644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0e9"/>
        </a:solidFill>
      </p:bgPr>
    </p:bg>
    <p:spTree>
      <p:nvGrpSpPr>
        <p:cNvPr id="1" name=""/>
        <p:cNvGrpSpPr/>
        <p:nvPr/>
      </p:nvGrpSpPr>
      <p:grpSpPr>
        <a:xfrm>
          <a:off x="0" y="0"/>
          <a:ext cx="0" cy="0"/>
          <a:chOff x="0" y="0"/>
          <a:chExt cx="0" cy="0"/>
        </a:xfrm>
      </p:grpSpPr>
      <p:sp>
        <p:nvSpPr>
          <p:cNvPr id="47" name="CustomShape 1"/>
          <p:cNvSpPr/>
          <p:nvPr/>
        </p:nvSpPr>
        <p:spPr>
          <a:xfrm>
            <a:off x="2183040" y="226080"/>
            <a:ext cx="7390440" cy="944280"/>
          </a:xfrm>
          <a:prstGeom prst="rect">
            <a:avLst/>
          </a:prstGeom>
          <a:noFill/>
          <a:ln w="0">
            <a:noFill/>
          </a:ln>
        </p:spPr>
        <p:style>
          <a:lnRef idx="0"/>
          <a:fillRef idx="0"/>
          <a:effectRef idx="0"/>
          <a:fontRef idx="minor"/>
        </p:style>
      </p:sp>
      <p:pic>
        <p:nvPicPr>
          <p:cNvPr id="48" name="Imagem 42" descr=""/>
          <p:cNvPicPr/>
          <p:nvPr/>
        </p:nvPicPr>
        <p:blipFill>
          <a:blip r:embed="rId1"/>
          <a:stretch/>
        </p:blipFill>
        <p:spPr>
          <a:xfrm>
            <a:off x="0" y="5147280"/>
            <a:ext cx="10077480" cy="520560"/>
          </a:xfrm>
          <a:prstGeom prst="rect">
            <a:avLst/>
          </a:prstGeom>
          <a:ln w="0">
            <a:noFill/>
          </a:ln>
        </p:spPr>
      </p:pic>
      <p:pic>
        <p:nvPicPr>
          <p:cNvPr id="49" name="Imagem 8" descr=""/>
          <p:cNvPicPr/>
          <p:nvPr/>
        </p:nvPicPr>
        <p:blipFill>
          <a:blip r:embed="rId2"/>
          <a:stretch/>
        </p:blipFill>
        <p:spPr>
          <a:xfrm>
            <a:off x="2513160" y="51840"/>
            <a:ext cx="5051160" cy="509508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Imagem 86" descr=""/>
          <p:cNvPicPr/>
          <p:nvPr/>
        </p:nvPicPr>
        <p:blipFill>
          <a:blip r:embed="rId1"/>
          <a:stretch/>
        </p:blipFill>
        <p:spPr>
          <a:xfrm>
            <a:off x="0" y="0"/>
            <a:ext cx="10077840" cy="5667840"/>
          </a:xfrm>
          <a:prstGeom prst="rect">
            <a:avLst/>
          </a:prstGeom>
          <a:ln w="0">
            <a:noFill/>
          </a:ln>
        </p:spPr>
      </p:pic>
      <p:sp>
        <p:nvSpPr>
          <p:cNvPr id="206" name="CustomShape 1"/>
          <p:cNvSpPr/>
          <p:nvPr/>
        </p:nvSpPr>
        <p:spPr>
          <a:xfrm>
            <a:off x="2183040" y="226080"/>
            <a:ext cx="7390440" cy="944280"/>
          </a:xfrm>
          <a:prstGeom prst="rect">
            <a:avLst/>
          </a:prstGeom>
          <a:noFill/>
          <a:ln w="0">
            <a:noFill/>
          </a:ln>
        </p:spPr>
        <p:style>
          <a:lnRef idx="0"/>
          <a:fillRef idx="0"/>
          <a:effectRef idx="0"/>
          <a:fontRef idx="minor"/>
        </p:style>
      </p:sp>
      <p:pic>
        <p:nvPicPr>
          <p:cNvPr id="207" name="Imagem 88" descr=""/>
          <p:cNvPicPr/>
          <p:nvPr/>
        </p:nvPicPr>
        <p:blipFill>
          <a:blip r:embed="rId2"/>
          <a:stretch/>
        </p:blipFill>
        <p:spPr>
          <a:xfrm>
            <a:off x="0" y="5147280"/>
            <a:ext cx="10077480" cy="520560"/>
          </a:xfrm>
          <a:prstGeom prst="rect">
            <a:avLst/>
          </a:prstGeom>
          <a:ln w="0">
            <a:noFill/>
          </a:ln>
        </p:spPr>
      </p:pic>
      <p:pic>
        <p:nvPicPr>
          <p:cNvPr id="208" name="Imagem 89" descr=""/>
          <p:cNvPicPr/>
          <p:nvPr/>
        </p:nvPicPr>
        <p:blipFill>
          <a:blip r:embed="rId3"/>
          <a:stretch/>
        </p:blipFill>
        <p:spPr>
          <a:xfrm>
            <a:off x="9099720" y="4565160"/>
            <a:ext cx="977760" cy="548280"/>
          </a:xfrm>
          <a:prstGeom prst="rect">
            <a:avLst/>
          </a:prstGeom>
          <a:ln w="0">
            <a:noFill/>
          </a:ln>
        </p:spPr>
      </p:pic>
      <p:pic>
        <p:nvPicPr>
          <p:cNvPr id="209" name="Imagem 90" descr=""/>
          <p:cNvPicPr/>
          <p:nvPr/>
        </p:nvPicPr>
        <p:blipFill>
          <a:blip r:embed="rId4"/>
          <a:stretch/>
        </p:blipFill>
        <p:spPr>
          <a:xfrm>
            <a:off x="38520" y="42120"/>
            <a:ext cx="1751760" cy="1076400"/>
          </a:xfrm>
          <a:prstGeom prst="rect">
            <a:avLst/>
          </a:prstGeom>
          <a:ln w="0">
            <a:noFill/>
          </a:ln>
        </p:spPr>
      </p:pic>
      <p:sp>
        <p:nvSpPr>
          <p:cNvPr id="210" name="CustomShape 2"/>
          <p:cNvSpPr/>
          <p:nvPr/>
        </p:nvSpPr>
        <p:spPr>
          <a:xfrm>
            <a:off x="4175280" y="404640"/>
            <a:ext cx="1729800" cy="713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Manager</a:t>
            </a:r>
            <a:endParaRPr b="0" lang="pt-BR" sz="4000" spc="-1" strike="noStrike">
              <a:latin typeface="Arial"/>
            </a:endParaRPr>
          </a:p>
        </p:txBody>
      </p:sp>
      <p:sp>
        <p:nvSpPr>
          <p:cNvPr id="211" name="CustomShape 3"/>
          <p:cNvSpPr/>
          <p:nvPr/>
        </p:nvSpPr>
        <p:spPr>
          <a:xfrm>
            <a:off x="213120" y="1263600"/>
            <a:ext cx="9619920" cy="4001400"/>
          </a:xfrm>
          <a:prstGeom prst="rect">
            <a:avLst/>
          </a:prstGeom>
          <a:noFill/>
          <a:ln w="0">
            <a:noFill/>
          </a:ln>
        </p:spPr>
        <p:style>
          <a:lnRef idx="0"/>
          <a:fillRef idx="0"/>
          <a:effectRef idx="0"/>
          <a:fontRef idx="minor"/>
        </p:style>
      </p:sp>
      <p:pic>
        <p:nvPicPr>
          <p:cNvPr id="212" name="Imagem 1" descr=""/>
          <p:cNvPicPr/>
          <p:nvPr/>
        </p:nvPicPr>
        <p:blipFill>
          <a:blip r:embed="rId5"/>
          <a:stretch/>
        </p:blipFill>
        <p:spPr>
          <a:xfrm>
            <a:off x="1065600" y="1353240"/>
            <a:ext cx="7946640" cy="32720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Imagem 86" descr=""/>
          <p:cNvPicPr/>
          <p:nvPr/>
        </p:nvPicPr>
        <p:blipFill>
          <a:blip r:embed="rId1"/>
          <a:stretch/>
        </p:blipFill>
        <p:spPr>
          <a:xfrm>
            <a:off x="0" y="0"/>
            <a:ext cx="10077840" cy="5667840"/>
          </a:xfrm>
          <a:prstGeom prst="rect">
            <a:avLst/>
          </a:prstGeom>
          <a:ln w="0">
            <a:noFill/>
          </a:ln>
        </p:spPr>
      </p:pic>
      <p:sp>
        <p:nvSpPr>
          <p:cNvPr id="214" name="CustomShape 1"/>
          <p:cNvSpPr/>
          <p:nvPr/>
        </p:nvSpPr>
        <p:spPr>
          <a:xfrm>
            <a:off x="2183040" y="226080"/>
            <a:ext cx="7390440" cy="944280"/>
          </a:xfrm>
          <a:prstGeom prst="rect">
            <a:avLst/>
          </a:prstGeom>
          <a:noFill/>
          <a:ln w="0">
            <a:noFill/>
          </a:ln>
        </p:spPr>
        <p:style>
          <a:lnRef idx="0"/>
          <a:fillRef idx="0"/>
          <a:effectRef idx="0"/>
          <a:fontRef idx="minor"/>
        </p:style>
      </p:sp>
      <p:pic>
        <p:nvPicPr>
          <p:cNvPr id="215" name="Imagem 88" descr=""/>
          <p:cNvPicPr/>
          <p:nvPr/>
        </p:nvPicPr>
        <p:blipFill>
          <a:blip r:embed="rId2"/>
          <a:stretch/>
        </p:blipFill>
        <p:spPr>
          <a:xfrm>
            <a:off x="0" y="5147280"/>
            <a:ext cx="10077480" cy="520560"/>
          </a:xfrm>
          <a:prstGeom prst="rect">
            <a:avLst/>
          </a:prstGeom>
          <a:ln w="0">
            <a:noFill/>
          </a:ln>
        </p:spPr>
      </p:pic>
      <p:pic>
        <p:nvPicPr>
          <p:cNvPr id="216" name="Imagem 89" descr=""/>
          <p:cNvPicPr/>
          <p:nvPr/>
        </p:nvPicPr>
        <p:blipFill>
          <a:blip r:embed="rId3"/>
          <a:stretch/>
        </p:blipFill>
        <p:spPr>
          <a:xfrm>
            <a:off x="9099720" y="4565160"/>
            <a:ext cx="977760" cy="548280"/>
          </a:xfrm>
          <a:prstGeom prst="rect">
            <a:avLst/>
          </a:prstGeom>
          <a:ln w="0">
            <a:noFill/>
          </a:ln>
        </p:spPr>
      </p:pic>
      <p:pic>
        <p:nvPicPr>
          <p:cNvPr id="217" name="Imagem 90" descr=""/>
          <p:cNvPicPr/>
          <p:nvPr/>
        </p:nvPicPr>
        <p:blipFill>
          <a:blip r:embed="rId4"/>
          <a:stretch/>
        </p:blipFill>
        <p:spPr>
          <a:xfrm>
            <a:off x="38520" y="42120"/>
            <a:ext cx="1751760" cy="1076400"/>
          </a:xfrm>
          <a:prstGeom prst="rect">
            <a:avLst/>
          </a:prstGeom>
          <a:ln w="0">
            <a:noFill/>
          </a:ln>
        </p:spPr>
      </p:pic>
      <p:sp>
        <p:nvSpPr>
          <p:cNvPr id="218" name="CustomShape 2"/>
          <p:cNvSpPr/>
          <p:nvPr/>
        </p:nvSpPr>
        <p:spPr>
          <a:xfrm>
            <a:off x="4190400" y="298080"/>
            <a:ext cx="1699200" cy="713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Manager</a:t>
            </a:r>
            <a:endParaRPr b="0" lang="pt-BR" sz="4000" spc="-1" strike="noStrike">
              <a:latin typeface="Arial"/>
            </a:endParaRPr>
          </a:p>
        </p:txBody>
      </p:sp>
      <p:sp>
        <p:nvSpPr>
          <p:cNvPr id="219" name="CustomShape 3"/>
          <p:cNvSpPr/>
          <p:nvPr/>
        </p:nvSpPr>
        <p:spPr>
          <a:xfrm>
            <a:off x="213120" y="1263600"/>
            <a:ext cx="9619920" cy="4001400"/>
          </a:xfrm>
          <a:prstGeom prst="rect">
            <a:avLst/>
          </a:prstGeom>
          <a:noFill/>
          <a:ln w="0">
            <a:noFill/>
          </a:ln>
        </p:spPr>
        <p:style>
          <a:lnRef idx="0"/>
          <a:fillRef idx="0"/>
          <a:effectRef idx="0"/>
          <a:fontRef idx="minor"/>
        </p:style>
      </p:sp>
      <p:pic>
        <p:nvPicPr>
          <p:cNvPr id="220" name="Imagem 1" descr=""/>
          <p:cNvPicPr/>
          <p:nvPr/>
        </p:nvPicPr>
        <p:blipFill>
          <a:blip r:embed="rId5"/>
          <a:stretch/>
        </p:blipFill>
        <p:spPr>
          <a:xfrm>
            <a:off x="914760" y="1251720"/>
            <a:ext cx="8391240" cy="36018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CustomShape 2"/>
          <p:cNvSpPr/>
          <p:nvPr/>
        </p:nvSpPr>
        <p:spPr>
          <a:xfrm>
            <a:off x="557280" y="2101320"/>
            <a:ext cx="9069480" cy="944280"/>
          </a:xfrm>
          <a:prstGeom prst="rect">
            <a:avLst/>
          </a:prstGeom>
          <a:noFill/>
          <a:ln w="0">
            <a:noFill/>
          </a:ln>
        </p:spPr>
        <p:style>
          <a:lnRef idx="0"/>
          <a:fillRef idx="0"/>
          <a:effectRef idx="0"/>
          <a:fontRef idx="minor"/>
        </p:style>
      </p:sp>
      <p:pic>
        <p:nvPicPr>
          <p:cNvPr id="51" name="Imagem 51" descr=""/>
          <p:cNvPicPr/>
          <p:nvPr/>
        </p:nvPicPr>
        <p:blipFill>
          <a:blip r:embed="rId1"/>
          <a:stretch/>
        </p:blipFill>
        <p:spPr>
          <a:xfrm>
            <a:off x="0" y="5147280"/>
            <a:ext cx="10077480" cy="520560"/>
          </a:xfrm>
          <a:prstGeom prst="rect">
            <a:avLst/>
          </a:prstGeom>
          <a:ln w="0">
            <a:noFill/>
          </a:ln>
        </p:spPr>
      </p:pic>
      <p:sp>
        <p:nvSpPr>
          <p:cNvPr id="52" name="Retângulo 1"/>
          <p:cNvSpPr/>
          <p:nvPr/>
        </p:nvSpPr>
        <p:spPr>
          <a:xfrm>
            <a:off x="2574720" y="710280"/>
            <a:ext cx="5630400" cy="3169440"/>
          </a:xfrm>
          <a:prstGeom prst="rect">
            <a:avLst/>
          </a:prstGeom>
          <a:noFill/>
          <a:ln w="0">
            <a:noFill/>
          </a:ln>
        </p:spPr>
        <p:style>
          <a:lnRef idx="0"/>
          <a:fillRef idx="0"/>
          <a:effectRef idx="0"/>
          <a:fontRef idx="minor"/>
        </p:style>
        <p:txBody>
          <a:bodyPr lIns="90000" rIns="90000" tIns="45000" bIns="45000">
            <a:spAutoFit/>
          </a:bodyPr>
          <a:p>
            <a:pPr marL="285840" indent="-285480">
              <a:lnSpc>
                <a:spcPct val="115000"/>
              </a:lnSpc>
              <a:buClr>
                <a:srgbClr val="77933c"/>
              </a:buClr>
              <a:buFont typeface="Arial"/>
              <a:buChar char="•"/>
            </a:pPr>
            <a:r>
              <a:rPr b="0" lang="pt-BR" sz="1600" spc="-1" strike="noStrike">
                <a:solidFill>
                  <a:srgbClr val="77933c"/>
                </a:solidFill>
                <a:latin typeface="Microsoft Himalaya"/>
                <a:ea typeface="DejaVu Sans"/>
              </a:rPr>
              <a:t>Tenho 36 anos</a:t>
            </a:r>
            <a:endParaRPr b="0" lang="pt-BR" sz="1600" spc="-1" strike="noStrike">
              <a:latin typeface="Arial"/>
            </a:endParaRPr>
          </a:p>
          <a:p>
            <a:pPr marL="285840" indent="-285480">
              <a:lnSpc>
                <a:spcPct val="115000"/>
              </a:lnSpc>
              <a:buClr>
                <a:srgbClr val="77933c"/>
              </a:buClr>
              <a:buFont typeface="Arial"/>
              <a:buChar char="•"/>
            </a:pPr>
            <a:r>
              <a:rPr b="0" lang="pt-BR" sz="1600" spc="-1" strike="noStrike">
                <a:solidFill>
                  <a:srgbClr val="77933c"/>
                </a:solidFill>
                <a:latin typeface="Microsoft Himalaya"/>
                <a:ea typeface="DejaVu Sans"/>
              </a:rPr>
              <a:t>Casada</a:t>
            </a:r>
            <a:endParaRPr b="0" lang="pt-BR" sz="1600" spc="-1" strike="noStrike">
              <a:latin typeface="Arial"/>
            </a:endParaRPr>
          </a:p>
          <a:p>
            <a:pPr marL="285840" indent="-285480">
              <a:lnSpc>
                <a:spcPct val="115000"/>
              </a:lnSpc>
              <a:buClr>
                <a:srgbClr val="77933c"/>
              </a:buClr>
              <a:buFont typeface="Arial"/>
              <a:buChar char="•"/>
            </a:pPr>
            <a:r>
              <a:rPr b="0" lang="pt-BR" sz="1600" spc="-1" strike="noStrike">
                <a:solidFill>
                  <a:srgbClr val="77933c"/>
                </a:solidFill>
                <a:latin typeface="Microsoft Himalaya"/>
                <a:ea typeface="DejaVu Sans"/>
              </a:rPr>
              <a:t>Tenho 4 filhos  (3 adolescentes) </a:t>
            </a:r>
            <a:endParaRPr b="0" lang="pt-BR" sz="1600" spc="-1" strike="noStrike">
              <a:latin typeface="Arial"/>
            </a:endParaRPr>
          </a:p>
          <a:p>
            <a:pPr marL="285840" indent="-285480">
              <a:lnSpc>
                <a:spcPct val="115000"/>
              </a:lnSpc>
              <a:buClr>
                <a:srgbClr val="77933c"/>
              </a:buClr>
              <a:buFont typeface="Arial"/>
              <a:buChar char="•"/>
            </a:pPr>
            <a:r>
              <a:rPr b="0" lang="pt-BR" sz="1600" spc="-1" strike="noStrike">
                <a:solidFill>
                  <a:srgbClr val="77933c"/>
                </a:solidFill>
                <a:latin typeface="Microsoft Himalaya"/>
                <a:ea typeface="DejaVu Sans"/>
              </a:rPr>
              <a:t>Catequista</a:t>
            </a:r>
            <a:endParaRPr b="0" lang="pt-BR" sz="1600" spc="-1" strike="noStrike">
              <a:latin typeface="Arial"/>
            </a:endParaRPr>
          </a:p>
          <a:p>
            <a:pPr marL="285840" indent="-285480">
              <a:lnSpc>
                <a:spcPct val="115000"/>
              </a:lnSpc>
              <a:buClr>
                <a:srgbClr val="77933c"/>
              </a:buClr>
              <a:buFont typeface="Arial"/>
              <a:buChar char="•"/>
            </a:pPr>
            <a:r>
              <a:rPr b="0" lang="pt-BR" sz="1600" spc="-1" strike="noStrike">
                <a:solidFill>
                  <a:srgbClr val="77933c"/>
                </a:solidFill>
                <a:latin typeface="Microsoft Himalaya"/>
                <a:ea typeface="DejaVu Sans"/>
              </a:rPr>
              <a:t>Formada em Tecnologia em Redes de Computadores – UFMS 2018</a:t>
            </a:r>
            <a:endParaRPr b="0" lang="pt-BR" sz="1600" spc="-1" strike="noStrike">
              <a:latin typeface="Arial"/>
            </a:endParaRPr>
          </a:p>
          <a:p>
            <a:pPr>
              <a:lnSpc>
                <a:spcPct val="115000"/>
              </a:lnSpc>
            </a:pPr>
            <a:endParaRPr b="0" lang="pt-BR" sz="1600" spc="-1" strike="noStrike">
              <a:latin typeface="Arial"/>
            </a:endParaRPr>
          </a:p>
          <a:p>
            <a:pPr>
              <a:lnSpc>
                <a:spcPct val="115000"/>
              </a:lnSpc>
            </a:pPr>
            <a:r>
              <a:rPr b="0" lang="pt-BR" sz="1400" spc="-1" strike="noStrike">
                <a:solidFill>
                  <a:srgbClr val="77933c"/>
                </a:solidFill>
                <a:latin typeface="Microsoft Himalaya"/>
                <a:ea typeface="DejaVu Sans"/>
              </a:rPr>
              <a:t>Comecei na Nota Control em dezembro/2018 como Analista de Suporte ao Contribuinte. </a:t>
            </a:r>
            <a:endParaRPr b="0" lang="pt-BR" sz="1400" spc="-1" strike="noStrike">
              <a:latin typeface="Arial"/>
            </a:endParaRPr>
          </a:p>
          <a:p>
            <a:pPr>
              <a:lnSpc>
                <a:spcPct val="115000"/>
              </a:lnSpc>
            </a:pPr>
            <a:r>
              <a:rPr b="0" lang="pt-BR" sz="1400" spc="-1" strike="noStrike">
                <a:solidFill>
                  <a:srgbClr val="77933c"/>
                </a:solidFill>
                <a:latin typeface="Microsoft Himalaya"/>
                <a:ea typeface="DejaVu Sans"/>
              </a:rPr>
              <a:t>Em junho/2019 comecei com Analista de Suporte ao município.</a:t>
            </a:r>
            <a:endParaRPr b="0" lang="pt-BR" sz="1400" spc="-1" strike="noStrike">
              <a:latin typeface="Arial"/>
            </a:endParaRPr>
          </a:p>
          <a:p>
            <a:pPr>
              <a:lnSpc>
                <a:spcPct val="115000"/>
              </a:lnSpc>
            </a:pPr>
            <a:r>
              <a:rPr b="0" lang="pt-BR" sz="1400" spc="-1" strike="noStrike">
                <a:solidFill>
                  <a:srgbClr val="77933c"/>
                </a:solidFill>
                <a:latin typeface="Microsoft Himalaya"/>
                <a:ea typeface="DejaVu Sans"/>
              </a:rPr>
              <a:t>E em maio/2020 me tornei Coordenadora do Suporte ao Contribuinte.</a:t>
            </a:r>
            <a:endParaRPr b="0" lang="pt-BR" sz="1400" spc="-1" strike="noStrike">
              <a:latin typeface="Arial"/>
            </a:endParaRPr>
          </a:p>
          <a:p>
            <a:pPr>
              <a:lnSpc>
                <a:spcPct val="115000"/>
              </a:lnSpc>
            </a:pPr>
            <a:r>
              <a:rPr b="0" lang="pt-BR" sz="1800" spc="-1" strike="noStrike">
                <a:solidFill>
                  <a:srgbClr val="77933c"/>
                </a:solidFill>
                <a:latin typeface="Microsoft Himalaya"/>
                <a:ea typeface="DejaVu Sans"/>
              </a:rPr>
              <a:t>	</a:t>
            </a:r>
            <a:r>
              <a:rPr b="0" lang="pt-BR" sz="1800" spc="-1" strike="noStrike">
                <a:solidFill>
                  <a:srgbClr val="77933c"/>
                </a:solidFill>
                <a:latin typeface="Microsoft Himalaya"/>
                <a:ea typeface="DejaVu Sans"/>
              </a:rPr>
              <a:t>É lá se vão os melhores 3 anos e 4 meses da minha vida profissional.</a:t>
            </a:r>
            <a:endParaRPr b="0" lang="pt-BR" sz="1800" spc="-1" strike="noStrike">
              <a:latin typeface="Arial"/>
            </a:endParaRPr>
          </a:p>
          <a:p>
            <a:pPr>
              <a:lnSpc>
                <a:spcPct val="115000"/>
              </a:lnSpc>
            </a:pPr>
            <a:r>
              <a:rPr b="0" lang="pt-BR" sz="1800" spc="-1" strike="noStrike">
                <a:solidFill>
                  <a:srgbClr val="77933c"/>
                </a:solidFill>
                <a:latin typeface="Microsoft Himalaya"/>
                <a:ea typeface="DejaVu Sans"/>
              </a:rPr>
              <a:t>	</a:t>
            </a:r>
            <a:endParaRPr b="0" lang="pt-BR" sz="1800" spc="-1" strike="noStrike">
              <a:latin typeface="Arial"/>
            </a:endParaRPr>
          </a:p>
        </p:txBody>
      </p:sp>
      <p:sp>
        <p:nvSpPr>
          <p:cNvPr id="53" name="CustomShape 2"/>
          <p:cNvSpPr/>
          <p:nvPr/>
        </p:nvSpPr>
        <p:spPr>
          <a:xfrm>
            <a:off x="3029400" y="32760"/>
            <a:ext cx="4125600" cy="596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4f6228"/>
                </a:solidFill>
                <a:latin typeface="Microsoft Himalaya"/>
                <a:ea typeface="DejaVu Sans"/>
              </a:rPr>
              <a:t>Gabriela da Cunha Januário</a:t>
            </a:r>
            <a:endParaRPr b="0" lang="pt-BR" sz="4000" spc="-1" strike="noStrike">
              <a:latin typeface="Arial"/>
            </a:endParaRPr>
          </a:p>
        </p:txBody>
      </p:sp>
      <p:pic>
        <p:nvPicPr>
          <p:cNvPr id="54" name="Imagem 5" descr=""/>
          <p:cNvPicPr/>
          <p:nvPr/>
        </p:nvPicPr>
        <p:blipFill>
          <a:blip r:embed="rId2"/>
          <a:stretch/>
        </p:blipFill>
        <p:spPr>
          <a:xfrm rot="20685600">
            <a:off x="7155360" y="258120"/>
            <a:ext cx="1909440" cy="1432080"/>
          </a:xfrm>
          <a:prstGeom prst="rect">
            <a:avLst/>
          </a:prstGeom>
          <a:ln w="0">
            <a:noFill/>
          </a:ln>
        </p:spPr>
      </p:pic>
      <p:pic>
        <p:nvPicPr>
          <p:cNvPr id="55" name="Imagem 7" descr=""/>
          <p:cNvPicPr/>
          <p:nvPr/>
        </p:nvPicPr>
        <p:blipFill>
          <a:blip r:embed="rId3"/>
          <a:stretch/>
        </p:blipFill>
        <p:spPr>
          <a:xfrm rot="20395200">
            <a:off x="139680" y="3454560"/>
            <a:ext cx="2461680" cy="1384560"/>
          </a:xfrm>
          <a:prstGeom prst="rect">
            <a:avLst/>
          </a:prstGeom>
          <a:ln w="0">
            <a:noFill/>
          </a:ln>
        </p:spPr>
      </p:pic>
      <p:pic>
        <p:nvPicPr>
          <p:cNvPr id="56" name="Imagem 10" descr=""/>
          <p:cNvPicPr/>
          <p:nvPr/>
        </p:nvPicPr>
        <p:blipFill>
          <a:blip r:embed="rId4"/>
          <a:stretch/>
        </p:blipFill>
        <p:spPr>
          <a:xfrm rot="807600">
            <a:off x="8329320" y="1048320"/>
            <a:ext cx="1683720" cy="1262520"/>
          </a:xfrm>
          <a:prstGeom prst="rect">
            <a:avLst/>
          </a:prstGeom>
          <a:ln w="0">
            <a:noFill/>
          </a:ln>
        </p:spPr>
      </p:pic>
      <p:pic>
        <p:nvPicPr>
          <p:cNvPr id="57" name="Imagem 12" descr=""/>
          <p:cNvPicPr/>
          <p:nvPr/>
        </p:nvPicPr>
        <p:blipFill>
          <a:blip r:embed="rId5"/>
          <a:stretch/>
        </p:blipFill>
        <p:spPr>
          <a:xfrm>
            <a:off x="73080" y="41760"/>
            <a:ext cx="2467800" cy="3291840"/>
          </a:xfrm>
          <a:prstGeom prst="rect">
            <a:avLst/>
          </a:prstGeom>
          <a:ln w="0">
            <a:noFill/>
          </a:ln>
        </p:spPr>
      </p:pic>
      <p:pic>
        <p:nvPicPr>
          <p:cNvPr id="58" name="Imagem 14" descr=""/>
          <p:cNvPicPr/>
          <p:nvPr/>
        </p:nvPicPr>
        <p:blipFill>
          <a:blip r:embed="rId6"/>
          <a:stretch/>
        </p:blipFill>
        <p:spPr>
          <a:xfrm>
            <a:off x="5585760" y="3550320"/>
            <a:ext cx="2131200" cy="1598040"/>
          </a:xfrm>
          <a:prstGeom prst="rect">
            <a:avLst/>
          </a:prstGeom>
          <a:ln w="0">
            <a:noFill/>
          </a:ln>
        </p:spPr>
      </p:pic>
      <p:pic>
        <p:nvPicPr>
          <p:cNvPr id="59" name="Imagem 19" descr=""/>
          <p:cNvPicPr/>
          <p:nvPr/>
        </p:nvPicPr>
        <p:blipFill>
          <a:blip r:embed="rId7"/>
          <a:stretch/>
        </p:blipFill>
        <p:spPr>
          <a:xfrm>
            <a:off x="4920480" y="1439640"/>
            <a:ext cx="236520" cy="240480"/>
          </a:xfrm>
          <a:prstGeom prst="rect">
            <a:avLst/>
          </a:prstGeom>
          <a:ln w="0">
            <a:noFill/>
          </a:ln>
        </p:spPr>
      </p:pic>
      <p:pic>
        <p:nvPicPr>
          <p:cNvPr id="60" name="Imagem 21" descr=""/>
          <p:cNvPicPr/>
          <p:nvPr/>
        </p:nvPicPr>
        <p:blipFill>
          <a:blip r:embed="rId8"/>
          <a:stretch/>
        </p:blipFill>
        <p:spPr>
          <a:xfrm>
            <a:off x="2741400" y="3533760"/>
            <a:ext cx="2170800" cy="1627920"/>
          </a:xfrm>
          <a:prstGeom prst="rect">
            <a:avLst/>
          </a:prstGeom>
          <a:ln w="0">
            <a:noFill/>
          </a:ln>
        </p:spPr>
      </p:pic>
      <p:pic>
        <p:nvPicPr>
          <p:cNvPr id="61" name="Imagem 25" descr=""/>
          <p:cNvPicPr/>
          <p:nvPr/>
        </p:nvPicPr>
        <p:blipFill>
          <a:blip r:embed="rId9"/>
          <a:stretch/>
        </p:blipFill>
        <p:spPr>
          <a:xfrm rot="5400000">
            <a:off x="7628760" y="2937960"/>
            <a:ext cx="2575080" cy="19314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 name="Imagem 282" descr=""/>
          <p:cNvPicPr/>
          <p:nvPr/>
        </p:nvPicPr>
        <p:blipFill>
          <a:blip r:embed="rId1"/>
          <a:stretch/>
        </p:blipFill>
        <p:spPr>
          <a:xfrm>
            <a:off x="0" y="0"/>
            <a:ext cx="10077840" cy="5667840"/>
          </a:xfrm>
          <a:prstGeom prst="rect">
            <a:avLst/>
          </a:prstGeom>
          <a:ln w="0">
            <a:noFill/>
          </a:ln>
        </p:spPr>
      </p:pic>
      <p:sp>
        <p:nvSpPr>
          <p:cNvPr id="63" name="CustomShape 1"/>
          <p:cNvSpPr/>
          <p:nvPr/>
        </p:nvSpPr>
        <p:spPr>
          <a:xfrm>
            <a:off x="2183040" y="226080"/>
            <a:ext cx="7390440" cy="944280"/>
          </a:xfrm>
          <a:prstGeom prst="rect">
            <a:avLst/>
          </a:prstGeom>
          <a:noFill/>
          <a:ln w="0">
            <a:noFill/>
          </a:ln>
        </p:spPr>
        <p:style>
          <a:lnRef idx="0"/>
          <a:fillRef idx="0"/>
          <a:effectRef idx="0"/>
          <a:fontRef idx="minor"/>
        </p:style>
      </p:sp>
      <p:pic>
        <p:nvPicPr>
          <p:cNvPr id="64" name="Imagem 284" descr=""/>
          <p:cNvPicPr/>
          <p:nvPr/>
        </p:nvPicPr>
        <p:blipFill>
          <a:blip r:embed="rId2"/>
          <a:stretch/>
        </p:blipFill>
        <p:spPr>
          <a:xfrm>
            <a:off x="0" y="5147280"/>
            <a:ext cx="10077480" cy="520560"/>
          </a:xfrm>
          <a:prstGeom prst="rect">
            <a:avLst/>
          </a:prstGeom>
          <a:ln w="0">
            <a:noFill/>
          </a:ln>
        </p:spPr>
      </p:pic>
      <p:pic>
        <p:nvPicPr>
          <p:cNvPr id="65" name="Imagem 285" descr=""/>
          <p:cNvPicPr/>
          <p:nvPr/>
        </p:nvPicPr>
        <p:blipFill>
          <a:blip r:embed="rId3"/>
          <a:stretch/>
        </p:blipFill>
        <p:spPr>
          <a:xfrm>
            <a:off x="8757720" y="4373280"/>
            <a:ext cx="1249920" cy="700920"/>
          </a:xfrm>
          <a:prstGeom prst="rect">
            <a:avLst/>
          </a:prstGeom>
          <a:ln w="0">
            <a:noFill/>
          </a:ln>
        </p:spPr>
      </p:pic>
      <p:pic>
        <p:nvPicPr>
          <p:cNvPr id="66" name="Imagem 286" descr=""/>
          <p:cNvPicPr/>
          <p:nvPr/>
        </p:nvPicPr>
        <p:blipFill>
          <a:blip r:embed="rId4"/>
          <a:stretch/>
        </p:blipFill>
        <p:spPr>
          <a:xfrm>
            <a:off x="38520" y="42120"/>
            <a:ext cx="1751760" cy="1076400"/>
          </a:xfrm>
          <a:prstGeom prst="rect">
            <a:avLst/>
          </a:prstGeom>
          <a:ln w="0">
            <a:noFill/>
          </a:ln>
        </p:spPr>
      </p:pic>
      <p:sp>
        <p:nvSpPr>
          <p:cNvPr id="67" name="CustomShape 2"/>
          <p:cNvSpPr/>
          <p:nvPr/>
        </p:nvSpPr>
        <p:spPr>
          <a:xfrm>
            <a:off x="3622680" y="299160"/>
            <a:ext cx="3258000" cy="5702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Reforçando...</a:t>
            </a:r>
            <a:endParaRPr b="0" lang="pt-BR" sz="4000" spc="-1" strike="noStrike">
              <a:latin typeface="Arial"/>
            </a:endParaRPr>
          </a:p>
        </p:txBody>
      </p:sp>
      <p:sp>
        <p:nvSpPr>
          <p:cNvPr id="68" name="CustomShape 3"/>
          <p:cNvSpPr/>
          <p:nvPr/>
        </p:nvSpPr>
        <p:spPr>
          <a:xfrm>
            <a:off x="380160" y="1243440"/>
            <a:ext cx="9193320" cy="3851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solidFill>
                  <a:srgbClr val="ffffff"/>
                </a:solidFill>
                <a:latin typeface="Microsoft Himalaya"/>
                <a:ea typeface="DejaVu Sans"/>
              </a:rPr>
              <a:t>* Uso de celular durante o expediente, é proibido.</a:t>
            </a: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 Estacionamento.</a:t>
            </a: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 Pontualidade.</a:t>
            </a: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 Vista roupas adequadas.</a:t>
            </a: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 Separe o profissional do pessoal.</a:t>
            </a: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 Entenda que divergência de opinião, pode agregar valores. Esteja aberto a aprendizagem.</a:t>
            </a: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 Respeite as políticas da empresa.</a:t>
            </a: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 Mantenha o bom o humor, trate todos com cordialidade.</a:t>
            </a: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 Intervalo previsto para às 14:15 até as 14:30.</a:t>
            </a: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 Sempre que houver dúvidas pergunte. Temos uma equipe a disposição para esclarecimento.</a:t>
            </a:r>
            <a:endParaRPr b="0" lang="pt-BR" sz="1800" spc="-1" strike="noStrike">
              <a:latin typeface="Arial"/>
            </a:endParaRPr>
          </a:p>
          <a:p>
            <a:pPr>
              <a:lnSpc>
                <a:spcPct val="100000"/>
              </a:lnSpc>
            </a:pP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CustomShape 1"/>
          <p:cNvSpPr/>
          <p:nvPr/>
        </p:nvSpPr>
        <p:spPr>
          <a:xfrm>
            <a:off x="0" y="0"/>
            <a:ext cx="10077840" cy="5667840"/>
          </a:xfrm>
          <a:prstGeom prst="rect">
            <a:avLst/>
          </a:prstGeom>
          <a:blipFill rotWithShape="0">
            <a:blip r:embed="rId1"/>
            <a:stretch/>
          </a:blipFill>
          <a:ln w="0">
            <a:noFill/>
          </a:ln>
        </p:spPr>
        <p:style>
          <a:lnRef idx="0"/>
          <a:fillRef idx="0"/>
          <a:effectRef idx="0"/>
          <a:fontRef idx="minor"/>
        </p:style>
        <p:txBody>
          <a:bodyPr lIns="90000" rIns="90000" tIns="45000" bIns="45000" anchorCtr="1">
            <a:noAutofit/>
          </a:bodyPr>
          <a:p>
            <a:pPr>
              <a:lnSpc>
                <a:spcPct val="100000"/>
              </a:lnSpc>
            </a:pPr>
            <a:endParaRPr b="0" lang="pt-BR" sz="1800" spc="-1" strike="noStrike">
              <a:latin typeface="Arial"/>
            </a:endParaRPr>
          </a:p>
          <a:p>
            <a:pPr>
              <a:lnSpc>
                <a:spcPct val="100000"/>
              </a:lnSpc>
            </a:pPr>
            <a:endParaRPr b="0" lang="pt-BR" sz="1800" spc="-1" strike="noStrike">
              <a:latin typeface="Arial"/>
            </a:endParaRPr>
          </a:p>
          <a:p>
            <a:pPr>
              <a:lnSpc>
                <a:spcPct val="100000"/>
              </a:lnSpc>
            </a:pPr>
            <a:endParaRPr b="0" lang="pt-BR" sz="1800" spc="-1" strike="noStrike">
              <a:latin typeface="Arial"/>
            </a:endParaRPr>
          </a:p>
        </p:txBody>
      </p:sp>
      <p:sp>
        <p:nvSpPr>
          <p:cNvPr id="70" name="CustomShape 2"/>
          <p:cNvSpPr/>
          <p:nvPr/>
        </p:nvSpPr>
        <p:spPr>
          <a:xfrm>
            <a:off x="557280" y="2101320"/>
            <a:ext cx="9069480" cy="944280"/>
          </a:xfrm>
          <a:prstGeom prst="rect">
            <a:avLst/>
          </a:prstGeom>
          <a:noFill/>
          <a:ln w="0">
            <a:noFill/>
          </a:ln>
        </p:spPr>
        <p:style>
          <a:lnRef idx="0"/>
          <a:fillRef idx="0"/>
          <a:effectRef idx="0"/>
          <a:fontRef idx="minor"/>
        </p:style>
      </p:sp>
      <p:pic>
        <p:nvPicPr>
          <p:cNvPr id="71" name="Imagem 50" descr=""/>
          <p:cNvPicPr/>
          <p:nvPr/>
        </p:nvPicPr>
        <p:blipFill>
          <a:blip r:embed="rId2"/>
          <a:stretch/>
        </p:blipFill>
        <p:spPr>
          <a:xfrm>
            <a:off x="38160" y="41760"/>
            <a:ext cx="1751760" cy="1076400"/>
          </a:xfrm>
          <a:prstGeom prst="rect">
            <a:avLst/>
          </a:prstGeom>
          <a:ln w="0">
            <a:noFill/>
          </a:ln>
        </p:spPr>
      </p:pic>
      <p:pic>
        <p:nvPicPr>
          <p:cNvPr id="72" name="Imagem 51" descr=""/>
          <p:cNvPicPr/>
          <p:nvPr/>
        </p:nvPicPr>
        <p:blipFill>
          <a:blip r:embed="rId3"/>
          <a:stretch/>
        </p:blipFill>
        <p:spPr>
          <a:xfrm>
            <a:off x="0" y="5147280"/>
            <a:ext cx="10077480" cy="520560"/>
          </a:xfrm>
          <a:prstGeom prst="rect">
            <a:avLst/>
          </a:prstGeom>
          <a:ln w="0">
            <a:noFill/>
          </a:ln>
        </p:spPr>
      </p:pic>
      <p:pic>
        <p:nvPicPr>
          <p:cNvPr id="73" name="Imagem 52" descr=""/>
          <p:cNvPicPr/>
          <p:nvPr/>
        </p:nvPicPr>
        <p:blipFill>
          <a:blip r:embed="rId4"/>
          <a:stretch/>
        </p:blipFill>
        <p:spPr>
          <a:xfrm>
            <a:off x="8757360" y="4373280"/>
            <a:ext cx="1249920" cy="700920"/>
          </a:xfrm>
          <a:prstGeom prst="rect">
            <a:avLst/>
          </a:prstGeom>
          <a:ln w="0">
            <a:noFill/>
          </a:ln>
        </p:spPr>
      </p:pic>
      <p:sp>
        <p:nvSpPr>
          <p:cNvPr id="74" name="Retângulo 1"/>
          <p:cNvSpPr/>
          <p:nvPr/>
        </p:nvSpPr>
        <p:spPr>
          <a:xfrm>
            <a:off x="189720" y="1118520"/>
            <a:ext cx="3762720" cy="3447000"/>
          </a:xfrm>
          <a:prstGeom prst="rect">
            <a:avLst/>
          </a:prstGeom>
          <a:noFill/>
          <a:ln w="0">
            <a:noFill/>
          </a:ln>
        </p:spPr>
        <p:style>
          <a:lnRef idx="0"/>
          <a:fillRef idx="0"/>
          <a:effectRef idx="0"/>
          <a:fontRef idx="minor"/>
        </p:style>
        <p:txBody>
          <a:bodyPr lIns="90000" rIns="90000" tIns="45000" bIns="45000">
            <a:spAutoFit/>
          </a:bodyPr>
          <a:p>
            <a:pPr algn="ctr">
              <a:lnSpc>
                <a:spcPct val="115000"/>
              </a:lnSpc>
            </a:pPr>
            <a:r>
              <a:rPr b="0" lang="pt-BR" sz="1600" spc="-1" strike="noStrike">
                <a:solidFill>
                  <a:srgbClr val="ffffff"/>
                </a:solidFill>
                <a:latin typeface="Microsoft Himalaya"/>
                <a:ea typeface="DejaVu Sans"/>
              </a:rPr>
              <a:t>A Nota Control Tecnologia iniciou suas atividades em 1997 dedicando-se ao desenvolvimento </a:t>
            </a:r>
            <a:endParaRPr b="0" lang="pt-BR" sz="1600" spc="-1" strike="noStrike">
              <a:latin typeface="Arial"/>
            </a:endParaRPr>
          </a:p>
          <a:p>
            <a:pPr algn="ctr">
              <a:lnSpc>
                <a:spcPct val="115000"/>
              </a:lnSpc>
            </a:pPr>
            <a:r>
              <a:rPr b="0" lang="pt-BR" sz="1600" spc="-1" strike="noStrike">
                <a:solidFill>
                  <a:srgbClr val="ffffff"/>
                </a:solidFill>
                <a:latin typeface="Microsoft Himalaya"/>
                <a:ea typeface="DejaVu Sans"/>
              </a:rPr>
              <a:t>de sistemas para a Gestão Pública. </a:t>
            </a:r>
            <a:endParaRPr b="0" lang="pt-BR" sz="1600" spc="-1" strike="noStrike">
              <a:latin typeface="Arial"/>
            </a:endParaRPr>
          </a:p>
          <a:p>
            <a:pPr algn="ctr">
              <a:lnSpc>
                <a:spcPct val="115000"/>
              </a:lnSpc>
            </a:pPr>
            <a:r>
              <a:rPr b="0" lang="pt-BR" sz="1600" spc="-1" strike="noStrike">
                <a:solidFill>
                  <a:srgbClr val="ffffff"/>
                </a:solidFill>
                <a:latin typeface="Microsoft Himalaya"/>
                <a:ea typeface="DejaVu Sans"/>
              </a:rPr>
              <a:t>Hoje, está presente em diversos municípios brasileiros de grande importância no cenário </a:t>
            </a:r>
            <a:endParaRPr b="0" lang="pt-BR" sz="1600" spc="-1" strike="noStrike">
              <a:latin typeface="Arial"/>
            </a:endParaRPr>
          </a:p>
          <a:p>
            <a:pPr algn="ctr">
              <a:lnSpc>
                <a:spcPct val="115000"/>
              </a:lnSpc>
            </a:pPr>
            <a:r>
              <a:rPr b="0" lang="pt-BR" sz="1600" spc="-1" strike="noStrike">
                <a:solidFill>
                  <a:srgbClr val="ffffff"/>
                </a:solidFill>
                <a:latin typeface="Microsoft Himalaya"/>
                <a:ea typeface="DejaVu Sans"/>
              </a:rPr>
              <a:t>Nacional. Especializada em soluções para as administrações públicas, somos reconhecidos</a:t>
            </a:r>
            <a:endParaRPr b="0" lang="pt-BR" sz="1600" spc="-1" strike="noStrike">
              <a:latin typeface="Arial"/>
            </a:endParaRPr>
          </a:p>
          <a:p>
            <a:pPr algn="ctr">
              <a:lnSpc>
                <a:spcPct val="115000"/>
              </a:lnSpc>
            </a:pPr>
            <a:r>
              <a:rPr b="0" lang="pt-BR" sz="1600" spc="-1" strike="noStrike">
                <a:solidFill>
                  <a:srgbClr val="ffffff"/>
                </a:solidFill>
                <a:latin typeface="Microsoft Himalaya"/>
                <a:ea typeface="DejaVu Sans"/>
              </a:rPr>
              <a:t>pela excelência no atendimentos realizado pelos nossos Analistas e toda a equipe.</a:t>
            </a:r>
            <a:endParaRPr b="0" lang="pt-BR" sz="1600" spc="-1" strike="noStrike">
              <a:latin typeface="Arial"/>
            </a:endParaRPr>
          </a:p>
          <a:p>
            <a:pPr algn="ctr">
              <a:lnSpc>
                <a:spcPct val="115000"/>
              </a:lnSpc>
            </a:pPr>
            <a:r>
              <a:rPr b="0" lang="pt-BR" sz="1600" spc="-1" strike="noStrike">
                <a:solidFill>
                  <a:srgbClr val="ffffff"/>
                </a:solidFill>
                <a:latin typeface="Microsoft Himalaya"/>
                <a:ea typeface="DejaVu Sans"/>
              </a:rPr>
              <a:t>Estamos focados no incremento da arrecadação e na modernização da gestão tributária, </a:t>
            </a:r>
            <a:endParaRPr b="0" lang="pt-BR" sz="1600" spc="-1" strike="noStrike">
              <a:latin typeface="Arial"/>
            </a:endParaRPr>
          </a:p>
          <a:p>
            <a:pPr algn="ctr">
              <a:lnSpc>
                <a:spcPct val="115000"/>
              </a:lnSpc>
            </a:pPr>
            <a:r>
              <a:rPr b="0" lang="pt-BR" sz="1600" spc="-1" strike="noStrike">
                <a:solidFill>
                  <a:srgbClr val="ffffff"/>
                </a:solidFill>
                <a:latin typeface="Microsoft Himalaya"/>
                <a:ea typeface="DejaVu Sans"/>
              </a:rPr>
              <a:t>gerando resultados muito expressivos aos municípios parceiros.</a:t>
            </a:r>
            <a:endParaRPr b="0" lang="pt-BR" sz="1600" spc="-1" strike="noStrike">
              <a:latin typeface="Arial"/>
            </a:endParaRPr>
          </a:p>
        </p:txBody>
      </p:sp>
      <p:sp>
        <p:nvSpPr>
          <p:cNvPr id="75" name="CustomShape 2"/>
          <p:cNvSpPr/>
          <p:nvPr/>
        </p:nvSpPr>
        <p:spPr>
          <a:xfrm>
            <a:off x="3462120" y="403920"/>
            <a:ext cx="2919240" cy="596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Quem Somos...</a:t>
            </a:r>
            <a:endParaRPr b="0" lang="pt-BR" sz="4000" spc="-1" strike="noStrike">
              <a:latin typeface="Arial"/>
            </a:endParaRPr>
          </a:p>
        </p:txBody>
      </p:sp>
      <p:pic>
        <p:nvPicPr>
          <p:cNvPr id="76" name="" descr="">
            <a:hlinkClick r:id="" action="ppaction://media"/>
          </p:cNvPr>
          <p:cNvPicPr/>
          <p:nvPr>
            <a:videoFile r:link="rId5"/>
            <p:extLst>
              <p:ext uri="{DAA4B4D4-6D71-4841-9C94-3DE7FCFB9230}">
                <p14:media r:embed="rId6"/>
              </p:ext>
            </p:extLst>
          </p:nvPr>
        </p:nvPicPr>
        <p:blipFill>
          <a:blip r:embed="rId7"/>
        </p:blipFill>
        <p:spPr>
          <a:xfrm>
            <a:off x="4067280" y="1114920"/>
            <a:ext cx="5974920" cy="336060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mediacall">
                                  <p:stCondLst>
                                    <p:cond delay="0"/>
                                  </p:stCondLst>
                                  <p:childTnLst>
                                    <p:cmd type="call">
                                      <p:cBhvr>
                                        <p:cTn id="6" dur="391360" fill="hold"/>
                                        <p:tgtEl>
                                          <p:spTgt spid="76"/>
                                        </p:tgtEl>
                                      </p:cBhvr>
                                    </p:cmd>
                                  </p:childTnLst>
                                </p:cTn>
                              </p:par>
                            </p:childTnLst>
                          </p:cTn>
                        </p:par>
                      </p:childTnLst>
                    </p:cTn>
                  </p:par>
                </p:childTnLst>
              </p:cTn>
              <p:prevCondLst>
                <p:cond evt="onPrev">
                  <p:tgtEl>
                    <p:sldTgt/>
                  </p:tgtEl>
                </p:cond>
              </p:prevCondLst>
              <p:nextCondLst>
                <p:cond evt="onNext">
                  <p:tgtEl>
                    <p:sldTgt/>
                  </p:tgtEl>
                </p:cond>
              </p:nextCondLst>
            </p:seq>
            <p:seq>
              <p:cTn id="7" restart="whenNotActive" nodeType="interactiveSeq" fill="hold">
                <p:stCondLst>
                  <p:cond delay="0" evt="onClick">
                    <p:tgtEl>
                      <p:spTgt spid="76"/>
                    </p:tgtEl>
                  </p:cond>
                </p:stCondLst>
                <p:childTnLst>
                  <p:par>
                    <p:cTn id="8" fill="hold">
                      <p:stCondLst>
                        <p:cond delay="0" evt="onClick">
                          <p:tgtEl>
                            <p:spTgt spid="76"/>
                          </p:tgtEl>
                        </p:cond>
                      </p:stCondLst>
                      <p:childTnLst>
                        <p:par>
                          <p:cTn id="9" fill="hold">
                            <p:stCondLst>
                              <p:cond delay="0"/>
                            </p:stCondLst>
                            <p:childTnLst>
                              <p:par>
                                <p:cTn id="10" nodeType="clickEffect" fill="hold" presetClass="mediacall">
                                  <p:stCondLst>
                                    <p:cond delay="0"/>
                                  </p:stCondLst>
                                  <p:childTnLst>
                                    <p:cmd type="call" cmd="togglePause">
                                      <p:cBhvr>
                                        <p:cTn id="11" dur="1" fill="hold"/>
                                        <p:tgtEl>
                                          <p:spTgt spid="76"/>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 name="Imagem 53" descr=""/>
          <p:cNvPicPr/>
          <p:nvPr/>
        </p:nvPicPr>
        <p:blipFill>
          <a:blip r:embed="rId1"/>
          <a:stretch/>
        </p:blipFill>
        <p:spPr>
          <a:xfrm>
            <a:off x="0" y="0"/>
            <a:ext cx="10077840" cy="5667840"/>
          </a:xfrm>
          <a:prstGeom prst="rect">
            <a:avLst/>
          </a:prstGeom>
          <a:ln w="0">
            <a:noFill/>
          </a:ln>
        </p:spPr>
      </p:pic>
      <p:sp>
        <p:nvSpPr>
          <p:cNvPr id="78" name="CustomShape 1"/>
          <p:cNvSpPr/>
          <p:nvPr/>
        </p:nvSpPr>
        <p:spPr>
          <a:xfrm>
            <a:off x="2183040" y="226080"/>
            <a:ext cx="7390440" cy="944280"/>
          </a:xfrm>
          <a:prstGeom prst="rect">
            <a:avLst/>
          </a:prstGeom>
          <a:noFill/>
          <a:ln w="0">
            <a:noFill/>
          </a:ln>
        </p:spPr>
        <p:style>
          <a:lnRef idx="0"/>
          <a:fillRef idx="0"/>
          <a:effectRef idx="0"/>
          <a:fontRef idx="minor"/>
        </p:style>
      </p:sp>
      <p:pic>
        <p:nvPicPr>
          <p:cNvPr id="79" name="Imagem 55" descr=""/>
          <p:cNvPicPr/>
          <p:nvPr/>
        </p:nvPicPr>
        <p:blipFill>
          <a:blip r:embed="rId2"/>
          <a:stretch/>
        </p:blipFill>
        <p:spPr>
          <a:xfrm>
            <a:off x="0" y="5147280"/>
            <a:ext cx="10077480" cy="520560"/>
          </a:xfrm>
          <a:prstGeom prst="rect">
            <a:avLst/>
          </a:prstGeom>
          <a:ln w="0">
            <a:noFill/>
          </a:ln>
        </p:spPr>
      </p:pic>
      <p:pic>
        <p:nvPicPr>
          <p:cNvPr id="80" name="Imagem 56" descr=""/>
          <p:cNvPicPr/>
          <p:nvPr/>
        </p:nvPicPr>
        <p:blipFill>
          <a:blip r:embed="rId3"/>
          <a:stretch/>
        </p:blipFill>
        <p:spPr>
          <a:xfrm>
            <a:off x="8757720" y="4373280"/>
            <a:ext cx="1249920" cy="700920"/>
          </a:xfrm>
          <a:prstGeom prst="rect">
            <a:avLst/>
          </a:prstGeom>
          <a:ln w="0">
            <a:noFill/>
          </a:ln>
        </p:spPr>
      </p:pic>
      <p:pic>
        <p:nvPicPr>
          <p:cNvPr id="81" name="Imagem 57" descr=""/>
          <p:cNvPicPr/>
          <p:nvPr/>
        </p:nvPicPr>
        <p:blipFill>
          <a:blip r:embed="rId4"/>
          <a:stretch/>
        </p:blipFill>
        <p:spPr>
          <a:xfrm>
            <a:off x="38520" y="42120"/>
            <a:ext cx="1751760" cy="1076400"/>
          </a:xfrm>
          <a:prstGeom prst="rect">
            <a:avLst/>
          </a:prstGeom>
          <a:ln w="0">
            <a:noFill/>
          </a:ln>
        </p:spPr>
      </p:pic>
      <p:sp>
        <p:nvSpPr>
          <p:cNvPr id="82" name="CustomShape 2"/>
          <p:cNvSpPr/>
          <p:nvPr/>
        </p:nvSpPr>
        <p:spPr>
          <a:xfrm>
            <a:off x="3462120" y="403920"/>
            <a:ext cx="2919240" cy="596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Quem Atendemos ?</a:t>
            </a:r>
            <a:endParaRPr b="0" lang="pt-BR" sz="4000" spc="-1" strike="noStrike">
              <a:latin typeface="Arial"/>
            </a:endParaRPr>
          </a:p>
        </p:txBody>
      </p:sp>
      <p:sp>
        <p:nvSpPr>
          <p:cNvPr id="83" name="CustomShape 3"/>
          <p:cNvSpPr/>
          <p:nvPr/>
        </p:nvSpPr>
        <p:spPr>
          <a:xfrm>
            <a:off x="104400" y="1171440"/>
            <a:ext cx="4385880" cy="1509120"/>
          </a:xfrm>
          <a:prstGeom prst="rect">
            <a:avLst/>
          </a:prstGeom>
          <a:noFill/>
          <a:ln w="0">
            <a:noFill/>
          </a:ln>
        </p:spPr>
        <p:style>
          <a:lnRef idx="0"/>
          <a:fillRef idx="0"/>
          <a:effectRef idx="0"/>
          <a:fontRef idx="minor"/>
        </p:style>
        <p:txBody>
          <a:bodyPr lIns="90000" rIns="90000" tIns="45000" bIns="45000">
            <a:noAutofit/>
          </a:bodyPr>
          <a:p>
            <a:pPr algn="just">
              <a:lnSpc>
                <a:spcPct val="100000"/>
              </a:lnSpc>
            </a:pPr>
            <a:r>
              <a:rPr b="0" lang="pt-BR" sz="1800" spc="-1" strike="noStrike">
                <a:solidFill>
                  <a:srgbClr val="ffffff"/>
                </a:solidFill>
                <a:latin typeface="Microsoft Himalaya"/>
                <a:ea typeface="DejaVu Sans"/>
              </a:rPr>
              <a:t>Diversos municípios no país, de norte a sul, leste a oeste.</a:t>
            </a:r>
            <a:endParaRPr b="0" lang="pt-BR" sz="1800" spc="-1" strike="noStrike">
              <a:latin typeface="Arial"/>
            </a:endParaRPr>
          </a:p>
          <a:p>
            <a:pPr algn="just">
              <a:lnSpc>
                <a:spcPct val="100000"/>
              </a:lnSpc>
            </a:pPr>
            <a:r>
              <a:rPr b="0" lang="pt-BR" sz="1800" spc="-1" strike="noStrike">
                <a:solidFill>
                  <a:srgbClr val="ffffff"/>
                </a:solidFill>
                <a:latin typeface="Microsoft Himalaya"/>
                <a:ea typeface="DejaVu Sans"/>
              </a:rPr>
              <a:t>Para que o município contrate os serviços da Nota Control Tecnologia, é feito uma licitação no município e atendendo todos os requisitos do edital, a Nota Control Tecnologia é contratada.</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2000" spc="-1" strike="noStrike">
                <a:solidFill>
                  <a:srgbClr val="ffffff"/>
                </a:solidFill>
                <a:latin typeface="Microsoft Himalaya"/>
                <a:ea typeface="DejaVu Sans"/>
              </a:rPr>
              <a:t> </a:t>
            </a:r>
            <a:endParaRPr b="0" lang="pt-BR" sz="2000" spc="-1" strike="noStrike">
              <a:latin typeface="Arial"/>
            </a:endParaRPr>
          </a:p>
        </p:txBody>
      </p:sp>
      <p:sp>
        <p:nvSpPr>
          <p:cNvPr id="84" name="CustomShape 4"/>
          <p:cNvSpPr/>
          <p:nvPr/>
        </p:nvSpPr>
        <p:spPr>
          <a:xfrm>
            <a:off x="5131080" y="1349640"/>
            <a:ext cx="4844880" cy="3652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solidFill>
                  <a:srgbClr val="ffffff"/>
                </a:solidFill>
                <a:latin typeface="Microsoft Himalaya"/>
                <a:ea typeface="DejaVu Sans"/>
              </a:rPr>
              <a:t>Anápolis - GO</a:t>
            </a: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Aparecida de Goiânia - GO</a:t>
            </a: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Barcarena - PA</a:t>
            </a: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Barra Mansa - RJ</a:t>
            </a: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Bodoquena – MS</a:t>
            </a: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Microsoft YaHei"/>
              </a:rPr>
              <a:t>Sidrolândia – MS </a:t>
            </a:r>
            <a:endParaRPr b="0" lang="pt-BR" sz="1800" spc="-1" strike="noStrike">
              <a:latin typeface="Arial"/>
            </a:endParaRPr>
          </a:p>
          <a:p>
            <a:pPr>
              <a:lnSpc>
                <a:spcPct val="100000"/>
              </a:lnSpc>
            </a:pPr>
            <a:r>
              <a:rPr b="0" lang="pt-BR" sz="1800" spc="-1" strike="noStrike">
                <a:solidFill>
                  <a:srgbClr val="ffffff"/>
                </a:solidFill>
                <a:latin typeface="Microsoft Himalaya"/>
                <a:ea typeface="Microsoft YaHei"/>
              </a:rPr>
              <a:t>Casimiro de Abreu – RJ</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São Vicente - SP</a:t>
            </a:r>
            <a:endParaRPr b="0" lang="pt-BR" sz="1800" spc="-1" strike="noStrike">
              <a:latin typeface="Arial"/>
            </a:endParaRPr>
          </a:p>
          <a:p>
            <a:pPr>
              <a:lnSpc>
                <a:spcPct val="100000"/>
              </a:lnSpc>
            </a:pPr>
            <a:r>
              <a:rPr b="0" lang="pt-BR" sz="1800" spc="-1" strike="noStrike">
                <a:solidFill>
                  <a:srgbClr val="ffffff"/>
                </a:solidFill>
                <a:latin typeface="Microsoft Himalaya"/>
                <a:ea typeface="Microsoft YaHei"/>
              </a:rPr>
              <a:t>Cruz Alta – RS</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Cuiabá - MT</a:t>
            </a:r>
            <a:r>
              <a:rPr b="0" lang="pt-BR" sz="1800" spc="-1" strike="noStrike">
                <a:solidFill>
                  <a:srgbClr val="ffffff"/>
                </a:solidFill>
                <a:latin typeface="Microsoft Himalaya"/>
                <a:ea typeface="Microsoft YaHei"/>
              </a:rPr>
              <a:t>	</a:t>
            </a:r>
            <a:endParaRPr b="0" lang="pt-BR" sz="1800" spc="-1" strike="noStrike">
              <a:latin typeface="Arial"/>
            </a:endParaRPr>
          </a:p>
          <a:p>
            <a:pPr>
              <a:lnSpc>
                <a:spcPct val="100000"/>
              </a:lnSpc>
            </a:pPr>
            <a:r>
              <a:rPr b="0" lang="pt-BR" sz="1800" spc="-1" strike="noStrike">
                <a:solidFill>
                  <a:srgbClr val="ffffff"/>
                </a:solidFill>
                <a:latin typeface="Microsoft Himalaya"/>
                <a:ea typeface="Microsoft YaHei"/>
              </a:rPr>
              <a:t>Dourados – MS</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Duque de Caxias - RJ</a:t>
            </a:r>
            <a:endParaRPr b="0" lang="pt-BR" sz="1800" spc="-1" strike="noStrike">
              <a:latin typeface="Arial"/>
            </a:endParaRPr>
          </a:p>
          <a:p>
            <a:pPr>
              <a:lnSpc>
                <a:spcPct val="100000"/>
              </a:lnSpc>
            </a:pPr>
            <a:r>
              <a:rPr b="0" lang="pt-BR" sz="1800" spc="-1" strike="noStrike">
                <a:solidFill>
                  <a:srgbClr val="ffffff"/>
                </a:solidFill>
                <a:latin typeface="Microsoft Himalaya"/>
                <a:ea typeface="Microsoft YaHei"/>
              </a:rPr>
              <a:t>Itaporã - MS</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Itatiaia - RJ</a:t>
            </a:r>
            <a:endParaRPr b="0" lang="pt-BR" sz="1800" spc="-1" strike="noStrike">
              <a:latin typeface="Arial"/>
            </a:endParaRPr>
          </a:p>
          <a:p>
            <a:pPr>
              <a:lnSpc>
                <a:spcPct val="100000"/>
              </a:lnSpc>
            </a:pPr>
            <a:r>
              <a:rPr b="0" lang="pt-BR" sz="1800" spc="-1" strike="noStrike">
                <a:solidFill>
                  <a:srgbClr val="ffffff"/>
                </a:solidFill>
                <a:latin typeface="Microsoft Himalaya"/>
                <a:ea typeface="Microsoft YaHei"/>
              </a:rPr>
              <a:t>Santa Maria - RS </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Novo Hamburgo - RS</a:t>
            </a:r>
            <a:r>
              <a:rPr b="0" lang="pt-BR" sz="1800" spc="-1" strike="noStrike">
                <a:solidFill>
                  <a:srgbClr val="ffffff"/>
                </a:solidFill>
                <a:latin typeface="Microsoft Himalaya"/>
                <a:ea typeface="Microsoft YaHei"/>
              </a:rPr>
              <a:t>	</a:t>
            </a:r>
            <a:endParaRPr b="0" lang="pt-BR" sz="1800" spc="-1" strike="noStrike">
              <a:latin typeface="Arial"/>
            </a:endParaRPr>
          </a:p>
          <a:p>
            <a:pPr>
              <a:lnSpc>
                <a:spcPct val="100000"/>
              </a:lnSpc>
            </a:pPr>
            <a:r>
              <a:rPr b="0" lang="pt-BR" sz="1800" spc="-1" strike="noStrike">
                <a:solidFill>
                  <a:srgbClr val="ffffff"/>
                </a:solidFill>
                <a:latin typeface="Microsoft Himalaya"/>
                <a:ea typeface="Microsoft YaHei"/>
              </a:rPr>
              <a:t>Oriximiná - PA</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Paranaíba - MS</a:t>
            </a:r>
            <a:endParaRPr b="0" lang="pt-BR" sz="1800" spc="-1" strike="noStrike">
              <a:latin typeface="Arial"/>
            </a:endParaRPr>
          </a:p>
          <a:p>
            <a:pPr>
              <a:lnSpc>
                <a:spcPct val="100000"/>
              </a:lnSpc>
            </a:pPr>
            <a:r>
              <a:rPr b="0" lang="pt-BR" sz="1800" spc="-1" strike="noStrike">
                <a:solidFill>
                  <a:srgbClr val="ffffff"/>
                </a:solidFill>
                <a:latin typeface="Microsoft Himalaya"/>
                <a:ea typeface="Microsoft YaHei"/>
              </a:rPr>
              <a:t>Paranatinga - MT</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Praia Grande - SP</a:t>
            </a:r>
            <a:endParaRPr b="0" lang="pt-BR" sz="1800" spc="-1" strike="noStrike">
              <a:latin typeface="Arial"/>
            </a:endParaRPr>
          </a:p>
          <a:p>
            <a:pPr>
              <a:lnSpc>
                <a:spcPct val="100000"/>
              </a:lnSpc>
            </a:pPr>
            <a:r>
              <a:rPr b="0" lang="pt-BR" sz="1800" spc="-1" strike="noStrike">
                <a:solidFill>
                  <a:srgbClr val="ffffff"/>
                </a:solidFill>
                <a:latin typeface="Microsoft Himalaya"/>
                <a:ea typeface="Microsoft YaHei"/>
              </a:rPr>
              <a:t>Ribeirão Preto - SP</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	</a:t>
            </a:r>
            <a:endParaRPr b="0" lang="pt-BR" sz="1800" spc="-1" strike="noStrike">
              <a:latin typeface="Arial"/>
            </a:endParaRPr>
          </a:p>
          <a:p>
            <a:pPr>
              <a:lnSpc>
                <a:spcPct val="100000"/>
              </a:lnSpc>
            </a:pPr>
            <a:r>
              <a:rPr b="0" lang="pt-BR" sz="1800" spc="-1" strike="noStrike">
                <a:solidFill>
                  <a:srgbClr val="ffffff"/>
                </a:solidFill>
                <a:latin typeface="Microsoft Himalaya"/>
                <a:ea typeface="Microsoft YaHei"/>
              </a:rPr>
              <a:t>Rio Brilhante – MS</a:t>
            </a: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	</a:t>
            </a:r>
            <a:endParaRPr b="0" lang="pt-BR" sz="1800" spc="-1" strike="noStrike">
              <a:latin typeface="Arial"/>
            </a:endParaRPr>
          </a:p>
          <a:p>
            <a:pPr>
              <a:lnSpc>
                <a:spcPct val="100000"/>
              </a:lnSpc>
            </a:pPr>
            <a:r>
              <a:rPr b="0" lang="pt-BR" sz="1800" spc="-1" strike="noStrike">
                <a:solidFill>
                  <a:srgbClr val="ffffff"/>
                </a:solidFill>
                <a:latin typeface="Microsoft Himalaya"/>
                <a:ea typeface="Microsoft YaHei"/>
              </a:rPr>
              <a:t>	</a:t>
            </a:r>
            <a:r>
              <a:rPr b="0" lang="pt-BR" sz="1800" spc="-1" strike="noStrike">
                <a:solidFill>
                  <a:srgbClr val="ffffff"/>
                </a:solidFill>
                <a:latin typeface="Microsoft Himalaya"/>
                <a:ea typeface="Microsoft YaHei"/>
              </a:rPr>
              <a:t>	</a:t>
            </a:r>
            <a:endParaRPr b="0" lang="pt-BR" sz="1800" spc="-1" strike="noStrike">
              <a:latin typeface="Arial"/>
            </a:endParaRPr>
          </a:p>
          <a:p>
            <a:pPr>
              <a:lnSpc>
                <a:spcPct val="100000"/>
              </a:lnSpc>
            </a:pPr>
            <a:r>
              <a:rPr b="0" lang="pt-BR" sz="2000" spc="-1" strike="noStrike">
                <a:solidFill>
                  <a:srgbClr val="ffffff"/>
                </a:solidFill>
                <a:latin typeface="Microsoft Himalaya"/>
                <a:ea typeface="Microsoft YaHei"/>
              </a:rPr>
              <a:t>	</a:t>
            </a:r>
            <a:endParaRPr b="0" lang="pt-BR" sz="2000" spc="-1" strike="noStrike">
              <a:latin typeface="Arial"/>
            </a:endParaRPr>
          </a:p>
        </p:txBody>
      </p:sp>
      <p:pic>
        <p:nvPicPr>
          <p:cNvPr id="85" name="Imagem 61" descr=""/>
          <p:cNvPicPr/>
          <p:nvPr/>
        </p:nvPicPr>
        <p:blipFill>
          <a:blip r:embed="rId5"/>
          <a:stretch/>
        </p:blipFill>
        <p:spPr>
          <a:xfrm>
            <a:off x="1711800" y="2408040"/>
            <a:ext cx="2789640" cy="2856240"/>
          </a:xfrm>
          <a:prstGeom prst="rect">
            <a:avLst/>
          </a:prstGeom>
          <a:ln w="0">
            <a:noFill/>
          </a:ln>
        </p:spPr>
      </p:pic>
      <p:sp>
        <p:nvSpPr>
          <p:cNvPr id="86" name="CustomShape 5"/>
          <p:cNvSpPr/>
          <p:nvPr/>
        </p:nvSpPr>
        <p:spPr>
          <a:xfrm>
            <a:off x="2961720" y="4185360"/>
            <a:ext cx="214560" cy="186840"/>
          </a:xfrm>
          <a:custGeom>
            <a:avLst/>
            <a:gdLst/>
            <a:ah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w="0">
            <a:solidFill>
              <a:srgbClr val="3465a4"/>
            </a:solidFill>
          </a:ln>
        </p:spPr>
        <p:style>
          <a:lnRef idx="0"/>
          <a:fillRef idx="0"/>
          <a:effectRef idx="0"/>
          <a:fontRef idx="minor"/>
        </p:style>
      </p:sp>
      <p:sp>
        <p:nvSpPr>
          <p:cNvPr id="87" name="CustomShape 6"/>
          <p:cNvSpPr/>
          <p:nvPr/>
        </p:nvSpPr>
        <p:spPr>
          <a:xfrm>
            <a:off x="2934360" y="3663720"/>
            <a:ext cx="172440" cy="186840"/>
          </a:xfrm>
          <a:custGeom>
            <a:avLst/>
            <a:gdLst/>
            <a:ah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w="0">
            <a:solidFill>
              <a:srgbClr val="3465a4"/>
            </a:solidFill>
          </a:ln>
        </p:spPr>
        <p:style>
          <a:lnRef idx="0"/>
          <a:fillRef idx="0"/>
          <a:effectRef idx="0"/>
          <a:fontRef idx="minor"/>
        </p:style>
      </p:sp>
      <p:sp>
        <p:nvSpPr>
          <p:cNvPr id="88" name="CustomShape 7"/>
          <p:cNvSpPr/>
          <p:nvPr/>
        </p:nvSpPr>
        <p:spPr>
          <a:xfrm>
            <a:off x="3448440" y="4359600"/>
            <a:ext cx="179640" cy="158760"/>
          </a:xfrm>
          <a:custGeom>
            <a:avLst/>
            <a:gdLst/>
            <a:ah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w="0">
            <a:solidFill>
              <a:srgbClr val="3465a4"/>
            </a:solidFill>
          </a:ln>
        </p:spPr>
        <p:style>
          <a:lnRef idx="0"/>
          <a:fillRef idx="0"/>
          <a:effectRef idx="0"/>
          <a:fontRef idx="minor"/>
        </p:style>
      </p:sp>
      <p:sp>
        <p:nvSpPr>
          <p:cNvPr id="89" name="CustomShape 8"/>
          <p:cNvSpPr/>
          <p:nvPr/>
        </p:nvSpPr>
        <p:spPr>
          <a:xfrm>
            <a:off x="3865320" y="4358880"/>
            <a:ext cx="145080" cy="145080"/>
          </a:xfrm>
          <a:custGeom>
            <a:avLst/>
            <a:gdLst/>
            <a:ah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w="0">
            <a:solidFill>
              <a:srgbClr val="3465a4"/>
            </a:solidFill>
          </a:ln>
        </p:spPr>
        <p:style>
          <a:lnRef idx="0"/>
          <a:fillRef idx="0"/>
          <a:effectRef idx="0"/>
          <a:fontRef idx="minor"/>
        </p:style>
      </p:sp>
      <p:sp>
        <p:nvSpPr>
          <p:cNvPr id="90" name="CustomShape 9"/>
          <p:cNvSpPr/>
          <p:nvPr/>
        </p:nvSpPr>
        <p:spPr>
          <a:xfrm>
            <a:off x="3065760" y="4866840"/>
            <a:ext cx="151920" cy="151920"/>
          </a:xfrm>
          <a:custGeom>
            <a:avLst/>
            <a:gdLst/>
            <a:ah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w="0">
            <a:solidFill>
              <a:srgbClr val="3465a4"/>
            </a:solidFill>
          </a:ln>
        </p:spPr>
        <p:style>
          <a:lnRef idx="0"/>
          <a:fillRef idx="0"/>
          <a:effectRef idx="0"/>
          <a:fontRef idx="minor"/>
        </p:style>
      </p:sp>
      <p:sp>
        <p:nvSpPr>
          <p:cNvPr id="91" name="CustomShape 10"/>
          <p:cNvSpPr/>
          <p:nvPr/>
        </p:nvSpPr>
        <p:spPr>
          <a:xfrm>
            <a:off x="3330360" y="3970080"/>
            <a:ext cx="165600" cy="137880"/>
          </a:xfrm>
          <a:custGeom>
            <a:avLst/>
            <a:gdLst/>
            <a:ah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w="0">
            <a:solidFill>
              <a:srgbClr val="3465a4"/>
            </a:solidFill>
          </a:ln>
        </p:spPr>
        <p:style>
          <a:lnRef idx="0"/>
          <a:fillRef idx="0"/>
          <a:effectRef idx="0"/>
          <a:fontRef idx="minor"/>
        </p:style>
      </p:sp>
      <p:sp>
        <p:nvSpPr>
          <p:cNvPr id="92" name="CustomShape 11"/>
          <p:cNvSpPr/>
          <p:nvPr/>
        </p:nvSpPr>
        <p:spPr>
          <a:xfrm>
            <a:off x="3135960" y="3015360"/>
            <a:ext cx="165600" cy="137880"/>
          </a:xfrm>
          <a:custGeom>
            <a:avLst/>
            <a:gdLst/>
            <a:ah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w="0">
            <a:solidFill>
              <a:srgbClr val="3465a4"/>
            </a:solidFill>
          </a:ln>
        </p:spPr>
        <p:style>
          <a:lnRef idx="0"/>
          <a:fillRef idx="0"/>
          <a:effectRef idx="0"/>
          <a:fontRef idx="minor"/>
        </p:style>
      </p:sp>
      <p:sp>
        <p:nvSpPr>
          <p:cNvPr id="93" name="CustomShape 10"/>
          <p:cNvSpPr/>
          <p:nvPr/>
        </p:nvSpPr>
        <p:spPr>
          <a:xfrm>
            <a:off x="3699360" y="4160160"/>
            <a:ext cx="165600" cy="137880"/>
          </a:xfrm>
          <a:custGeom>
            <a:avLst/>
            <a:gdLst/>
            <a:ah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w="0">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Imagem 69" descr=""/>
          <p:cNvPicPr/>
          <p:nvPr/>
        </p:nvPicPr>
        <p:blipFill>
          <a:blip r:embed="rId1"/>
          <a:stretch/>
        </p:blipFill>
        <p:spPr>
          <a:xfrm>
            <a:off x="0" y="0"/>
            <a:ext cx="10077840" cy="5667840"/>
          </a:xfrm>
          <a:prstGeom prst="rect">
            <a:avLst/>
          </a:prstGeom>
          <a:ln w="0">
            <a:noFill/>
          </a:ln>
        </p:spPr>
      </p:pic>
      <p:sp>
        <p:nvSpPr>
          <p:cNvPr id="95" name="CustomShape 1"/>
          <p:cNvSpPr/>
          <p:nvPr/>
        </p:nvSpPr>
        <p:spPr>
          <a:xfrm>
            <a:off x="2183040" y="226080"/>
            <a:ext cx="7390440" cy="944280"/>
          </a:xfrm>
          <a:prstGeom prst="rect">
            <a:avLst/>
          </a:prstGeom>
          <a:noFill/>
          <a:ln w="0">
            <a:noFill/>
          </a:ln>
        </p:spPr>
        <p:style>
          <a:lnRef idx="0"/>
          <a:fillRef idx="0"/>
          <a:effectRef idx="0"/>
          <a:fontRef idx="minor"/>
        </p:style>
      </p:sp>
      <p:pic>
        <p:nvPicPr>
          <p:cNvPr id="96" name="Imagem 71" descr=""/>
          <p:cNvPicPr/>
          <p:nvPr/>
        </p:nvPicPr>
        <p:blipFill>
          <a:blip r:embed="rId2"/>
          <a:stretch/>
        </p:blipFill>
        <p:spPr>
          <a:xfrm>
            <a:off x="0" y="5147280"/>
            <a:ext cx="10077480" cy="520560"/>
          </a:xfrm>
          <a:prstGeom prst="rect">
            <a:avLst/>
          </a:prstGeom>
          <a:ln w="0">
            <a:noFill/>
          </a:ln>
        </p:spPr>
      </p:pic>
      <p:pic>
        <p:nvPicPr>
          <p:cNvPr id="97" name="Imagem 72" descr=""/>
          <p:cNvPicPr/>
          <p:nvPr/>
        </p:nvPicPr>
        <p:blipFill>
          <a:blip r:embed="rId3"/>
          <a:stretch/>
        </p:blipFill>
        <p:spPr>
          <a:xfrm>
            <a:off x="8757720" y="4373280"/>
            <a:ext cx="1249920" cy="700920"/>
          </a:xfrm>
          <a:prstGeom prst="rect">
            <a:avLst/>
          </a:prstGeom>
          <a:ln w="0">
            <a:noFill/>
          </a:ln>
        </p:spPr>
      </p:pic>
      <p:pic>
        <p:nvPicPr>
          <p:cNvPr id="98" name="Imagem 73" descr=""/>
          <p:cNvPicPr/>
          <p:nvPr/>
        </p:nvPicPr>
        <p:blipFill>
          <a:blip r:embed="rId4"/>
          <a:stretch/>
        </p:blipFill>
        <p:spPr>
          <a:xfrm>
            <a:off x="38520" y="42120"/>
            <a:ext cx="1751760" cy="1076400"/>
          </a:xfrm>
          <a:prstGeom prst="rect">
            <a:avLst/>
          </a:prstGeom>
          <a:ln w="0">
            <a:noFill/>
          </a:ln>
        </p:spPr>
      </p:pic>
      <p:sp>
        <p:nvSpPr>
          <p:cNvPr id="99" name="CustomShape 2"/>
          <p:cNvSpPr/>
          <p:nvPr/>
        </p:nvSpPr>
        <p:spPr>
          <a:xfrm>
            <a:off x="3462120" y="404280"/>
            <a:ext cx="3690720" cy="596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Como estão divididos...</a:t>
            </a:r>
            <a:endParaRPr b="0" lang="pt-BR" sz="4000" spc="-1" strike="noStrike">
              <a:latin typeface="Arial"/>
            </a:endParaRPr>
          </a:p>
        </p:txBody>
      </p:sp>
      <p:sp>
        <p:nvSpPr>
          <p:cNvPr id="100" name="CustomShape 3"/>
          <p:cNvSpPr/>
          <p:nvPr/>
        </p:nvSpPr>
        <p:spPr>
          <a:xfrm>
            <a:off x="4921920" y="1451880"/>
            <a:ext cx="4538880" cy="3263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solidFill>
                  <a:srgbClr val="ffffff"/>
                </a:solidFill>
                <a:latin typeface="Microsoft Himalaya"/>
                <a:ea typeface="DejaVu Sans"/>
              </a:rPr>
              <a:t>Os municípios são divididos em Completos e Portais.</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Completos: o contribuinte possui um único sistema onde gera as guias de fechamento e as NFS-e, sem a necessidade de contratação de licenças.</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Portal: o contribuinte possui um sistema para emissão de NFS-e e um outro para gerar guias de fechamento, sendo necessário a aquisição de uma licença para emitir NFS-e.</a:t>
            </a:r>
            <a:endParaRPr b="0" lang="pt-BR" sz="1800" spc="-1" strike="noStrike">
              <a:latin typeface="Arial"/>
            </a:endParaRPr>
          </a:p>
        </p:txBody>
      </p:sp>
      <p:sp>
        <p:nvSpPr>
          <p:cNvPr id="101" name="Line 4"/>
          <p:cNvSpPr/>
          <p:nvPr/>
        </p:nvSpPr>
        <p:spPr>
          <a:xfrm>
            <a:off x="5522400" y="2152800"/>
            <a:ext cx="312840" cy="0"/>
          </a:xfrm>
          <a:prstGeom prst="line">
            <a:avLst/>
          </a:prstGeom>
          <a:ln w="0">
            <a:solidFill>
              <a:srgbClr val="00c462"/>
            </a:solidFill>
            <a:tailEnd len="med" type="triangle" w="med"/>
          </a:ln>
        </p:spPr>
        <p:style>
          <a:lnRef idx="0"/>
          <a:fillRef idx="0"/>
          <a:effectRef idx="0"/>
          <a:fontRef idx="minor"/>
        </p:style>
      </p:sp>
      <p:sp>
        <p:nvSpPr>
          <p:cNvPr id="102" name="Line 5"/>
          <p:cNvSpPr/>
          <p:nvPr/>
        </p:nvSpPr>
        <p:spPr>
          <a:xfrm>
            <a:off x="5563800" y="3254040"/>
            <a:ext cx="312840" cy="0"/>
          </a:xfrm>
          <a:prstGeom prst="line">
            <a:avLst/>
          </a:prstGeom>
          <a:ln w="0">
            <a:solidFill>
              <a:srgbClr val="00c462"/>
            </a:solidFill>
            <a:tailEnd len="med" type="triangle" w="med"/>
          </a:ln>
        </p:spPr>
        <p:style>
          <a:lnRef idx="0"/>
          <a:fillRef idx="0"/>
          <a:effectRef idx="0"/>
          <a:fontRef idx="minor"/>
        </p:style>
      </p:sp>
      <p:sp>
        <p:nvSpPr>
          <p:cNvPr id="103" name="CustomShape 6"/>
          <p:cNvSpPr/>
          <p:nvPr/>
        </p:nvSpPr>
        <p:spPr>
          <a:xfrm>
            <a:off x="230040" y="1002240"/>
            <a:ext cx="3924360" cy="4184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i="1" lang="pt-BR" sz="1800" spc="-1" strike="noStrike">
                <a:solidFill>
                  <a:srgbClr val="ffffff"/>
                </a:solidFill>
                <a:latin typeface="Microsoft Himalaya"/>
                <a:ea typeface="Microsoft YaHei"/>
              </a:rPr>
              <a:t>Portais</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1" i="1" lang="pt-BR" sz="1800" spc="-1" strike="noStrike">
                <a:solidFill>
                  <a:srgbClr val="ffffff"/>
                </a:solidFill>
                <a:latin typeface="Microsoft Himalaya"/>
                <a:ea typeface="Microsoft YaHei"/>
              </a:rPr>
              <a:t>Completos</a:t>
            </a:r>
            <a:endParaRPr b="0" lang="pt-BR" sz="1800" spc="-1" strike="noStrike">
              <a:latin typeface="Arial"/>
            </a:endParaRPr>
          </a:p>
          <a:p>
            <a:pPr>
              <a:lnSpc>
                <a:spcPct val="100000"/>
              </a:lnSpc>
            </a:pPr>
            <a:endParaRPr b="0" lang="pt-BR" sz="1800" spc="-1" strike="noStrike">
              <a:latin typeface="Arial"/>
            </a:endParaRPr>
          </a:p>
          <a:p>
            <a:pPr>
              <a:lnSpc>
                <a:spcPct val="100000"/>
              </a:lnSpc>
            </a:pPr>
            <a:r>
              <a:rPr b="0" lang="pt-BR" sz="1400" spc="-1" strike="noStrike">
                <a:solidFill>
                  <a:srgbClr val="ffffff"/>
                </a:solidFill>
                <a:latin typeface="Microsoft Himalaya"/>
                <a:ea typeface="Microsoft YaHei"/>
              </a:rPr>
              <a:t>Anápolis - GO</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Aparecida de Goiânia – GO</a:t>
            </a:r>
            <a:r>
              <a:rPr b="1" i="1" lang="pt-BR" sz="1400" spc="-1" strike="noStrike">
                <a:solidFill>
                  <a:srgbClr val="ffffff"/>
                </a:solidFill>
                <a:latin typeface="Microsoft Himalaya"/>
                <a:ea typeface="Microsoft YaHei"/>
              </a:rPr>
              <a:t>	</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Dourados – MS*</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Bodoquena – MS</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São Vicente - SP</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Casimiro de Abreu – RJ</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Cuiabá – MT**</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Barra Mansa - RJ</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Jacareí – SP *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Cruz Alta – RS</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Volta Redonda – RJ*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Itatiaia - RJ</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Praia Grande - SP</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Novo Hamburgo - RS</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Duque de Caxias - RJ</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Itaúna - MG</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Ribeirão Preto - SP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Paranaíba - MS</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Itaporã - MS</a:t>
            </a:r>
            <a:r>
              <a:rPr b="0" lang="pt-BR" sz="1400" spc="-1" strike="noStrike">
                <a:solidFill>
                  <a:srgbClr val="ffffff"/>
                </a:solidFill>
                <a:latin typeface="Microsoft Himalaya"/>
                <a:ea typeface="Microsoft YaHei"/>
              </a:rPr>
              <a:t>	</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Oriximiná – PA</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Paranatinga – MT</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Santa Maria – RS</a:t>
            </a:r>
            <a:r>
              <a:rPr b="0" lang="pt-BR" sz="1400" spc="-1" strike="noStrike">
                <a:solidFill>
                  <a:srgbClr val="ffffff"/>
                </a:solidFill>
                <a:latin typeface="Microsoft Himalaya"/>
                <a:ea typeface="Microsoft YaHei"/>
              </a:rPr>
              <a:t>	</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Barcarena - PA</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endParaRPr b="0" lang="pt-BR" sz="1400" spc="-1" strike="noStrike">
              <a:latin typeface="Arial"/>
            </a:endParaRPr>
          </a:p>
          <a:p>
            <a:pPr>
              <a:lnSpc>
                <a:spcPct val="100000"/>
              </a:lnSpc>
            </a:pP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r>
              <a:rPr b="0" lang="pt-BR" sz="1400" spc="-1" strike="noStrike">
                <a:solidFill>
                  <a:srgbClr val="ffffff"/>
                </a:solidFill>
                <a:latin typeface="Microsoft Himalaya"/>
                <a:ea typeface="Microsoft YaHei"/>
              </a:rPr>
              <a:t>	</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2183040" y="226080"/>
            <a:ext cx="7390440" cy="944280"/>
          </a:xfrm>
          <a:prstGeom prst="rect">
            <a:avLst/>
          </a:prstGeom>
          <a:noFill/>
          <a:ln w="0">
            <a:noFill/>
          </a:ln>
        </p:spPr>
        <p:style>
          <a:lnRef idx="0"/>
          <a:fillRef idx="0"/>
          <a:effectRef idx="0"/>
          <a:fontRef idx="minor"/>
        </p:style>
      </p:sp>
      <p:pic>
        <p:nvPicPr>
          <p:cNvPr id="105" name="Imagem 71" descr=""/>
          <p:cNvPicPr/>
          <p:nvPr/>
        </p:nvPicPr>
        <p:blipFill>
          <a:blip r:embed="rId1"/>
          <a:stretch/>
        </p:blipFill>
        <p:spPr>
          <a:xfrm>
            <a:off x="0" y="5147280"/>
            <a:ext cx="10077480" cy="520560"/>
          </a:xfrm>
          <a:prstGeom prst="rect">
            <a:avLst/>
          </a:prstGeom>
          <a:ln w="0">
            <a:noFill/>
          </a:ln>
        </p:spPr>
      </p:pic>
      <p:sp>
        <p:nvSpPr>
          <p:cNvPr id="106" name="CustomShape 2"/>
          <p:cNvSpPr/>
          <p:nvPr/>
        </p:nvSpPr>
        <p:spPr>
          <a:xfrm>
            <a:off x="3439440" y="101160"/>
            <a:ext cx="3690720" cy="596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002060"/>
                </a:solidFill>
                <a:latin typeface="Microsoft Himalaya"/>
                <a:ea typeface="DejaVu Sans"/>
              </a:rPr>
              <a:t>Como estão divididos...</a:t>
            </a:r>
            <a:endParaRPr b="0" lang="pt-BR" sz="4000" spc="-1" strike="noStrike">
              <a:latin typeface="Arial"/>
            </a:endParaRPr>
          </a:p>
        </p:txBody>
      </p:sp>
      <p:pic>
        <p:nvPicPr>
          <p:cNvPr id="107" name="Imagem 5" descr=""/>
          <p:cNvPicPr/>
          <p:nvPr/>
        </p:nvPicPr>
        <p:blipFill>
          <a:blip r:embed="rId2"/>
          <a:stretch/>
        </p:blipFill>
        <p:spPr>
          <a:xfrm>
            <a:off x="609840" y="770040"/>
            <a:ext cx="1950840" cy="1362960"/>
          </a:xfrm>
          <a:prstGeom prst="rect">
            <a:avLst/>
          </a:prstGeom>
          <a:ln w="0">
            <a:noFill/>
          </a:ln>
        </p:spPr>
      </p:pic>
      <p:pic>
        <p:nvPicPr>
          <p:cNvPr id="108" name="Imagem 6" descr=""/>
          <p:cNvPicPr/>
          <p:nvPr/>
        </p:nvPicPr>
        <p:blipFill>
          <a:blip r:embed="rId3"/>
          <a:stretch/>
        </p:blipFill>
        <p:spPr>
          <a:xfrm>
            <a:off x="609840" y="2312280"/>
            <a:ext cx="1950840" cy="2655720"/>
          </a:xfrm>
          <a:prstGeom prst="rect">
            <a:avLst/>
          </a:prstGeom>
          <a:ln w="0">
            <a:noFill/>
          </a:ln>
        </p:spPr>
      </p:pic>
      <p:pic>
        <p:nvPicPr>
          <p:cNvPr id="109" name="Imagem 7" descr=""/>
          <p:cNvPicPr/>
          <p:nvPr/>
        </p:nvPicPr>
        <p:blipFill>
          <a:blip r:embed="rId4"/>
          <a:stretch/>
        </p:blipFill>
        <p:spPr>
          <a:xfrm>
            <a:off x="3158640" y="868680"/>
            <a:ext cx="1950840" cy="370440"/>
          </a:xfrm>
          <a:prstGeom prst="rect">
            <a:avLst/>
          </a:prstGeom>
          <a:ln w="0">
            <a:noFill/>
          </a:ln>
        </p:spPr>
      </p:pic>
      <p:pic>
        <p:nvPicPr>
          <p:cNvPr id="110" name="Imagem 8" descr=""/>
          <p:cNvPicPr/>
          <p:nvPr/>
        </p:nvPicPr>
        <p:blipFill>
          <a:blip r:embed="rId5"/>
          <a:stretch/>
        </p:blipFill>
        <p:spPr>
          <a:xfrm>
            <a:off x="3158640" y="1626120"/>
            <a:ext cx="1950840" cy="665640"/>
          </a:xfrm>
          <a:prstGeom prst="rect">
            <a:avLst/>
          </a:prstGeom>
          <a:ln w="0">
            <a:noFill/>
          </a:ln>
        </p:spPr>
      </p:pic>
      <p:pic>
        <p:nvPicPr>
          <p:cNvPr id="111" name="Imagem 9" descr=""/>
          <p:cNvPicPr/>
          <p:nvPr/>
        </p:nvPicPr>
        <p:blipFill>
          <a:blip r:embed="rId6"/>
          <a:stretch/>
        </p:blipFill>
        <p:spPr>
          <a:xfrm>
            <a:off x="3158640" y="2486160"/>
            <a:ext cx="1950840" cy="1412640"/>
          </a:xfrm>
          <a:prstGeom prst="rect">
            <a:avLst/>
          </a:prstGeom>
          <a:ln w="0">
            <a:noFill/>
          </a:ln>
        </p:spPr>
      </p:pic>
      <p:pic>
        <p:nvPicPr>
          <p:cNvPr id="112" name="Imagem 10" descr=""/>
          <p:cNvPicPr/>
          <p:nvPr/>
        </p:nvPicPr>
        <p:blipFill>
          <a:blip r:embed="rId7"/>
          <a:stretch/>
        </p:blipFill>
        <p:spPr>
          <a:xfrm>
            <a:off x="3158640" y="4309920"/>
            <a:ext cx="1950840" cy="364680"/>
          </a:xfrm>
          <a:prstGeom prst="rect">
            <a:avLst/>
          </a:prstGeom>
          <a:ln w="0">
            <a:noFill/>
          </a:ln>
        </p:spPr>
      </p:pic>
      <p:pic>
        <p:nvPicPr>
          <p:cNvPr id="113" name="Imagem 11" descr=""/>
          <p:cNvPicPr/>
          <p:nvPr/>
        </p:nvPicPr>
        <p:blipFill>
          <a:blip r:embed="rId8"/>
          <a:stretch/>
        </p:blipFill>
        <p:spPr>
          <a:xfrm>
            <a:off x="5811840" y="904320"/>
            <a:ext cx="1707120" cy="3564360"/>
          </a:xfrm>
          <a:prstGeom prst="rect">
            <a:avLst/>
          </a:prstGeom>
          <a:ln w="0">
            <a:noFill/>
          </a:ln>
        </p:spPr>
      </p:pic>
      <p:pic>
        <p:nvPicPr>
          <p:cNvPr id="114" name="Imagem 12" descr=""/>
          <p:cNvPicPr/>
          <p:nvPr/>
        </p:nvPicPr>
        <p:blipFill>
          <a:blip r:embed="rId9"/>
          <a:stretch/>
        </p:blipFill>
        <p:spPr>
          <a:xfrm>
            <a:off x="8116920" y="1135800"/>
            <a:ext cx="1165680" cy="1322280"/>
          </a:xfrm>
          <a:prstGeom prst="rect">
            <a:avLst/>
          </a:prstGeom>
          <a:ln w="0">
            <a:noFill/>
          </a:ln>
        </p:spPr>
      </p:pic>
      <p:pic>
        <p:nvPicPr>
          <p:cNvPr id="115" name="Imagem 13" descr=""/>
          <p:cNvPicPr/>
          <p:nvPr/>
        </p:nvPicPr>
        <p:blipFill>
          <a:blip r:embed="rId10"/>
          <a:stretch/>
        </p:blipFill>
        <p:spPr>
          <a:xfrm>
            <a:off x="8292960" y="3146400"/>
            <a:ext cx="813240" cy="3679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Imagem 79" descr=""/>
          <p:cNvPicPr/>
          <p:nvPr/>
        </p:nvPicPr>
        <p:blipFill>
          <a:blip r:embed="rId1"/>
          <a:stretch/>
        </p:blipFill>
        <p:spPr>
          <a:xfrm>
            <a:off x="0" y="0"/>
            <a:ext cx="10077840" cy="5667840"/>
          </a:xfrm>
          <a:prstGeom prst="rect">
            <a:avLst/>
          </a:prstGeom>
          <a:ln w="0">
            <a:noFill/>
          </a:ln>
        </p:spPr>
      </p:pic>
      <p:sp>
        <p:nvSpPr>
          <p:cNvPr id="117" name="CustomShape 1"/>
          <p:cNvSpPr/>
          <p:nvPr/>
        </p:nvSpPr>
        <p:spPr>
          <a:xfrm>
            <a:off x="2183040" y="226080"/>
            <a:ext cx="7390440" cy="944280"/>
          </a:xfrm>
          <a:prstGeom prst="rect">
            <a:avLst/>
          </a:prstGeom>
          <a:noFill/>
          <a:ln w="0">
            <a:noFill/>
          </a:ln>
        </p:spPr>
        <p:style>
          <a:lnRef idx="0"/>
          <a:fillRef idx="0"/>
          <a:effectRef idx="0"/>
          <a:fontRef idx="minor"/>
        </p:style>
      </p:sp>
      <p:pic>
        <p:nvPicPr>
          <p:cNvPr id="118" name="Imagem 81" descr=""/>
          <p:cNvPicPr/>
          <p:nvPr/>
        </p:nvPicPr>
        <p:blipFill>
          <a:blip r:embed="rId2"/>
          <a:stretch/>
        </p:blipFill>
        <p:spPr>
          <a:xfrm>
            <a:off x="0" y="5147280"/>
            <a:ext cx="10077480" cy="520560"/>
          </a:xfrm>
          <a:prstGeom prst="rect">
            <a:avLst/>
          </a:prstGeom>
          <a:ln w="0">
            <a:noFill/>
          </a:ln>
        </p:spPr>
      </p:pic>
      <p:pic>
        <p:nvPicPr>
          <p:cNvPr id="119" name="Imagem 82" descr=""/>
          <p:cNvPicPr/>
          <p:nvPr/>
        </p:nvPicPr>
        <p:blipFill>
          <a:blip r:embed="rId3"/>
          <a:stretch/>
        </p:blipFill>
        <p:spPr>
          <a:xfrm>
            <a:off x="8757720" y="4373280"/>
            <a:ext cx="1249920" cy="700920"/>
          </a:xfrm>
          <a:prstGeom prst="rect">
            <a:avLst/>
          </a:prstGeom>
          <a:ln w="0">
            <a:noFill/>
          </a:ln>
        </p:spPr>
      </p:pic>
      <p:pic>
        <p:nvPicPr>
          <p:cNvPr id="120" name="Imagem 83" descr=""/>
          <p:cNvPicPr/>
          <p:nvPr/>
        </p:nvPicPr>
        <p:blipFill>
          <a:blip r:embed="rId4"/>
          <a:stretch/>
        </p:blipFill>
        <p:spPr>
          <a:xfrm>
            <a:off x="38520" y="42120"/>
            <a:ext cx="1751760" cy="1076400"/>
          </a:xfrm>
          <a:prstGeom prst="rect">
            <a:avLst/>
          </a:prstGeom>
          <a:ln w="0">
            <a:noFill/>
          </a:ln>
        </p:spPr>
      </p:pic>
      <p:sp>
        <p:nvSpPr>
          <p:cNvPr id="121" name="CustomShape 2"/>
          <p:cNvSpPr/>
          <p:nvPr/>
        </p:nvSpPr>
        <p:spPr>
          <a:xfrm>
            <a:off x="3406680" y="405000"/>
            <a:ext cx="3288600" cy="596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4000" spc="-1" strike="noStrike">
                <a:solidFill>
                  <a:srgbClr val="ffffff"/>
                </a:solidFill>
                <a:latin typeface="Microsoft Himalaya"/>
                <a:ea typeface="DejaVu Sans"/>
              </a:rPr>
              <a:t>Quem pode Adquirir?</a:t>
            </a:r>
            <a:endParaRPr b="0" lang="pt-BR" sz="4000" spc="-1" strike="noStrike">
              <a:latin typeface="Arial"/>
            </a:endParaRPr>
          </a:p>
        </p:txBody>
      </p:sp>
      <p:sp>
        <p:nvSpPr>
          <p:cNvPr id="122" name="CustomShape 3"/>
          <p:cNvSpPr/>
          <p:nvPr/>
        </p:nvSpPr>
        <p:spPr>
          <a:xfrm>
            <a:off x="763200" y="1348560"/>
            <a:ext cx="8550720" cy="2988000"/>
          </a:xfrm>
          <a:prstGeom prst="rect">
            <a:avLst/>
          </a:prstGeom>
          <a:noFill/>
          <a:ln w="0">
            <a:noFill/>
          </a:ln>
        </p:spPr>
        <p:style>
          <a:lnRef idx="0"/>
          <a:fillRef idx="0"/>
          <a:effectRef idx="0"/>
          <a:fontRef idx="minor"/>
        </p:style>
        <p:txBody>
          <a:bodyPr lIns="90000" rIns="90000" tIns="45000" bIns="45000">
            <a:noAutofit/>
          </a:bodyPr>
          <a:p>
            <a:pPr algn="just">
              <a:lnSpc>
                <a:spcPct val="100000"/>
              </a:lnSpc>
            </a:pPr>
            <a:r>
              <a:rPr b="0" lang="pt-BR" sz="20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Toda pessoa jurídica ou física que tenha um cadastrado municipal de prestação de serviço, poderá ter acesso ao sistema.</a:t>
            </a:r>
            <a:endParaRPr b="0" lang="pt-BR" sz="1800" spc="-1" strike="noStrike">
              <a:latin typeface="Arial"/>
            </a:endParaRPr>
          </a:p>
          <a:p>
            <a:pPr algn="just">
              <a:lnSpc>
                <a:spcPct val="100000"/>
              </a:lnSpc>
            </a:pP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O município tem o sistema MANAGER ISS.Net, por onde é possível administrar todos os cadastros e funcionalidade para fiscalizar o município. Dentro desse sistema, a empresa terá o seu cadastro municipal, com seu CNPJ/CPF e uma inscrição municipal, além de um cadastro das pessoas autorizadas para acessar o sistema, em nome da prestadora de serviço.</a:t>
            </a:r>
            <a:endParaRPr b="0" lang="pt-BR" sz="1800" spc="-1" strike="noStrike">
              <a:latin typeface="Arial"/>
            </a:endParaRPr>
          </a:p>
          <a:p>
            <a:pPr algn="just">
              <a:lnSpc>
                <a:spcPct val="100000"/>
              </a:lnSpc>
            </a:pPr>
            <a:r>
              <a:rPr b="0" lang="pt-BR" sz="1800" spc="-1" strike="noStrike">
                <a:solidFill>
                  <a:srgbClr val="ffffff"/>
                </a:solidFill>
                <a:latin typeface="Microsoft Himalaya"/>
                <a:ea typeface="DejaVu Sans"/>
              </a:rPr>
              <a:t>	</a:t>
            </a:r>
            <a:endParaRPr b="0" lang="pt-BR" sz="1800" spc="-1" strike="noStrike">
              <a:latin typeface="Arial"/>
            </a:endParaRPr>
          </a:p>
          <a:p>
            <a:pPr algn="just">
              <a:lnSpc>
                <a:spcPct val="100000"/>
              </a:lnSpc>
            </a:pP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Para os municípios que atendemos na categoria Completo, basta atender os requisitos acima.</a:t>
            </a:r>
            <a:endParaRPr b="0" lang="pt-BR" sz="1800" spc="-1" strike="noStrike">
              <a:latin typeface="Arial"/>
            </a:endParaRPr>
          </a:p>
          <a:p>
            <a:pPr algn="just">
              <a:lnSpc>
                <a:spcPct val="100000"/>
              </a:lnSpc>
            </a:pPr>
            <a:endParaRPr b="0" lang="pt-BR" sz="1800" spc="-1" strike="noStrike">
              <a:latin typeface="Arial"/>
            </a:endParaRPr>
          </a:p>
          <a:p>
            <a:pPr algn="just">
              <a:lnSpc>
                <a:spcPct val="100000"/>
              </a:lnSpc>
            </a:pPr>
            <a:r>
              <a:rPr b="0" lang="pt-BR" sz="1800" spc="-1" strike="noStrike">
                <a:solidFill>
                  <a:srgbClr val="ffffff"/>
                </a:solidFill>
                <a:latin typeface="Microsoft Himalaya"/>
                <a:ea typeface="DejaVu Sans"/>
              </a:rPr>
              <a:t>	</a:t>
            </a:r>
            <a:r>
              <a:rPr b="0" lang="pt-BR" sz="1800" spc="-1" strike="noStrike">
                <a:solidFill>
                  <a:srgbClr val="ffffff"/>
                </a:solidFill>
                <a:latin typeface="Microsoft Himalaya"/>
                <a:ea typeface="DejaVu Sans"/>
              </a:rPr>
              <a:t>Para os municípios que atendemos na categoria Portal, além de atender os requisitos acima é necessário adquirir uma licença no Portal Comercial, para acessar o Emissor de NFS-e.</a:t>
            </a:r>
            <a:endParaRPr b="0" lang="pt-BR" sz="1800" spc="-1" strike="noStrike">
              <a:latin typeface="Arial"/>
            </a:endParaRPr>
          </a:p>
        </p:txBody>
      </p:sp>
      <p:sp>
        <p:nvSpPr>
          <p:cNvPr id="123" name="Balão de Pensamento: Nuvem 1"/>
          <p:cNvSpPr/>
          <p:nvPr/>
        </p:nvSpPr>
        <p:spPr>
          <a:xfrm>
            <a:off x="8148600" y="226080"/>
            <a:ext cx="1157400" cy="892440"/>
          </a:xfrm>
          <a:prstGeom prst="cloudCallout">
            <a:avLst>
              <a:gd name="adj1" fmla="val -102999"/>
              <a:gd name="adj2" fmla="val 90583"/>
            </a:avLst>
          </a:prstGeom>
          <a:solidFill>
            <a:srgbClr val="4f81bd"/>
          </a:solidFill>
          <a:ln>
            <a:solidFill>
              <a:srgbClr val="3a5f8b"/>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pt-BR" sz="1400" spc="-1" strike="noStrike">
                <a:solidFill>
                  <a:srgbClr val="ffffff"/>
                </a:solidFill>
                <a:latin typeface="Arial"/>
                <a:ea typeface="DejaVu Sans"/>
              </a:rPr>
              <a:t>Regras</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1287</TotalTime>
  <Application>LibreOffice/7.1.0.3$Windows_X86_64 LibreOffice_project/f6099ecf3d29644b5008cc8f48f42f4a40986e4c</Application>
  <AppVersion>15.0000</AppVersion>
  <Words>1321</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2020-03-13T08:42:27Z</dcterms:created>
  <dc:creator>Gabriela da Cunha Januario</dc:creator>
  <dc:description/>
  <dc:language>pt-BR</dc:language>
  <cp:lastModifiedBy/>
  <dcterms:modified xsi:type="dcterms:W3CDTF">2022-04-18T12:16:54Z</dcterms:modified>
  <cp:revision>114</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Notes">
    <vt:i4>1</vt:i4>
  </property>
  <property fmtid="{D5CDD505-2E9C-101B-9397-08002B2CF9AE}" pid="4" name="PresentationFormat">
    <vt:lpwstr>Personalizar</vt:lpwstr>
  </property>
  <property fmtid="{D5CDD505-2E9C-101B-9397-08002B2CF9AE}" pid="5" name="Slides">
    <vt:i4>21</vt:i4>
  </property>
</Properties>
</file>